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2"/>
  </p:notesMasterIdLst>
  <p:sldIdLst>
    <p:sldId id="256" r:id="rId2"/>
    <p:sldId id="258" r:id="rId3"/>
    <p:sldId id="259" r:id="rId4"/>
    <p:sldId id="260" r:id="rId5"/>
    <p:sldId id="262" r:id="rId6"/>
    <p:sldId id="263" r:id="rId7"/>
    <p:sldId id="264" r:id="rId8"/>
    <p:sldId id="270" r:id="rId9"/>
    <p:sldId id="271" r:id="rId10"/>
    <p:sldId id="272" r:id="rId11"/>
    <p:sldId id="273" r:id="rId12"/>
    <p:sldId id="261" r:id="rId13"/>
    <p:sldId id="274" r:id="rId14"/>
    <p:sldId id="275" r:id="rId15"/>
    <p:sldId id="276" r:id="rId16"/>
    <p:sldId id="277" r:id="rId17"/>
    <p:sldId id="278" r:id="rId18"/>
    <p:sldId id="279" r:id="rId19"/>
    <p:sldId id="265" r:id="rId20"/>
    <p:sldId id="280" r:id="rId21"/>
    <p:sldId id="281" r:id="rId22"/>
    <p:sldId id="282" r:id="rId23"/>
    <p:sldId id="283" r:id="rId24"/>
    <p:sldId id="266" r:id="rId25"/>
    <p:sldId id="284" r:id="rId26"/>
    <p:sldId id="285" r:id="rId27"/>
    <p:sldId id="286" r:id="rId28"/>
    <p:sldId id="287" r:id="rId29"/>
    <p:sldId id="267" r:id="rId30"/>
    <p:sldId id="288" r:id="rId31"/>
    <p:sldId id="289" r:id="rId32"/>
    <p:sldId id="290" r:id="rId33"/>
    <p:sldId id="291" r:id="rId34"/>
    <p:sldId id="292" r:id="rId35"/>
    <p:sldId id="293" r:id="rId36"/>
    <p:sldId id="268" r:id="rId37"/>
    <p:sldId id="294" r:id="rId38"/>
    <p:sldId id="295" r:id="rId39"/>
    <p:sldId id="296" r:id="rId40"/>
    <p:sldId id="297" r:id="rId41"/>
    <p:sldId id="298" r:id="rId42"/>
    <p:sldId id="299" r:id="rId43"/>
    <p:sldId id="300" r:id="rId44"/>
    <p:sldId id="301" r:id="rId45"/>
    <p:sldId id="269" r:id="rId46"/>
    <p:sldId id="302" r:id="rId47"/>
    <p:sldId id="303" r:id="rId48"/>
    <p:sldId id="304" r:id="rId49"/>
    <p:sldId id="305" r:id="rId50"/>
    <p:sldId id="306" r:id="rId51"/>
  </p:sldIdLst>
  <p:sldSz cx="9601200" cy="12801600" type="A3"/>
  <p:notesSz cx="6858000" cy="9144000"/>
  <p:defaultTextStyle>
    <a:defPPr>
      <a:defRPr lang="pt-BR"/>
    </a:defPPr>
    <a:lvl1pPr marL="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1pPr>
    <a:lvl2pPr marL="6400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2pPr>
    <a:lvl3pPr marL="12801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3pPr>
    <a:lvl4pPr marL="19202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4pPr>
    <a:lvl5pPr marL="256032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5pPr>
    <a:lvl6pPr marL="320040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6pPr>
    <a:lvl7pPr marL="384048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7pPr>
    <a:lvl8pPr marL="448056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8pPr>
    <a:lvl9pPr marL="5120640" algn="l" defTabSz="1280160" rtl="0" eaLnBrk="1" latinLnBrk="0" hangingPunct="1">
      <a:defRPr sz="25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34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2" autoAdjust="0"/>
    <p:restoredTop sz="94622" autoAdjust="0"/>
  </p:normalViewPr>
  <p:slideViewPr>
    <p:cSldViewPr showGuides="1">
      <p:cViewPr varScale="1">
        <p:scale>
          <a:sx n="57" d="100"/>
          <a:sy n="57" d="100"/>
        </p:scale>
        <p:origin x="-2976" y="-84"/>
      </p:cViewPr>
      <p:guideLst>
        <p:guide orient="horz" pos="4032"/>
        <p:guide pos="3024"/>
      </p:guideLst>
    </p:cSldViewPr>
  </p:slideViewPr>
  <p:outlineViewPr>
    <p:cViewPr>
      <p:scale>
        <a:sx n="33" d="100"/>
        <a:sy n="33" d="100"/>
      </p:scale>
      <p:origin x="0" y="1344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CD8E790-2A38-4CAC-8B86-1C5298CE0565}" type="datetimeFigureOut">
              <a:rPr lang="pt-BR" smtClean="0"/>
              <a:t>27/07/2025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2143125" y="685800"/>
            <a:ext cx="2571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A7FA0D-08E0-4696-B334-D8523EA1193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3589455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2A7FA0D-08E0-4696-B334-D8523EA1193A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765870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20090" y="3976794"/>
            <a:ext cx="8161020" cy="2744047"/>
          </a:xfrm>
        </p:spPr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440180" y="7254240"/>
            <a:ext cx="6720840" cy="327152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400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801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202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560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84048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4805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12064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 smtClean="0"/>
              <a:t>Clique para editar o estilo do subtítulo mestre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E06EBD-2DE0-4793-B2F5-7D7A619333FB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5466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2C8FEA-9680-43E9-B03B-9E1F3D245680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965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e texto vertica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7309248" y="957158"/>
            <a:ext cx="2268616" cy="20387733"/>
          </a:xfrm>
        </p:spPr>
        <p:txBody>
          <a:bodyPr vert="eaVert"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Vertical 2"/>
          <p:cNvSpPr>
            <a:spLocks noGrp="1"/>
          </p:cNvSpPr>
          <p:nvPr>
            <p:ph type="body" orient="vert" idx="1"/>
          </p:nvPr>
        </p:nvSpPr>
        <p:spPr>
          <a:xfrm>
            <a:off x="503397" y="957158"/>
            <a:ext cx="6645831" cy="20387733"/>
          </a:xfrm>
        </p:spPr>
        <p:txBody>
          <a:bodyPr vert="eaVert"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64F970-D91C-47ED-A871-64A8C3E7D592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99875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A2F7E5-A36E-4FB1-AE39-EADBB5AB6A91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6030529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758429" y="8226214"/>
            <a:ext cx="8161020" cy="2542540"/>
          </a:xfrm>
        </p:spPr>
        <p:txBody>
          <a:bodyPr anchor="t"/>
          <a:lstStyle>
            <a:lvl1pPr algn="l">
              <a:defRPr sz="5600" b="1" cap="all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758429" y="5425865"/>
            <a:ext cx="8161020" cy="2800349"/>
          </a:xfrm>
        </p:spPr>
        <p:txBody>
          <a:bodyPr anchor="b"/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640080" indent="0">
              <a:buNone/>
              <a:defRPr sz="2500">
                <a:solidFill>
                  <a:schemeClr val="tx1">
                    <a:tint val="75000"/>
                  </a:schemeClr>
                </a:solidFill>
              </a:defRPr>
            </a:lvl2pPr>
            <a:lvl3pPr marL="1280160" indent="0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3pPr>
            <a:lvl4pPr marL="19202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4pPr>
            <a:lvl5pPr marL="256032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5pPr>
            <a:lvl6pPr marL="32004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6pPr>
            <a:lvl7pPr marL="384048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7pPr>
            <a:lvl8pPr marL="448056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8pPr>
            <a:lvl9pPr marL="512064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69B4794-B2F7-4D47-A1B0-34AF1A340598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217767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sz="half" idx="1"/>
          </p:nvPr>
        </p:nvSpPr>
        <p:spPr>
          <a:xfrm>
            <a:off x="503397" y="5576993"/>
            <a:ext cx="4457224" cy="1576789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5120640" y="5576993"/>
            <a:ext cx="4457224" cy="15767898"/>
          </a:xfrm>
        </p:spPr>
        <p:txBody>
          <a:bodyPr/>
          <a:lstStyle>
            <a:lvl1pPr>
              <a:defRPr sz="3900"/>
            </a:lvl1pPr>
            <a:lvl2pPr>
              <a:defRPr sz="3400"/>
            </a:lvl2pPr>
            <a:lvl3pPr>
              <a:defRPr sz="2800"/>
            </a:lvl3pPr>
            <a:lvl4pPr>
              <a:defRPr sz="2500"/>
            </a:lvl4pPr>
            <a:lvl5pPr>
              <a:defRPr sz="2500"/>
            </a:lvl5pPr>
            <a:lvl6pPr>
              <a:defRPr sz="2500"/>
            </a:lvl6pPr>
            <a:lvl7pPr>
              <a:defRPr sz="2500"/>
            </a:lvl7pPr>
            <a:lvl8pPr>
              <a:defRPr sz="2500"/>
            </a:lvl8pPr>
            <a:lvl9pPr>
              <a:defRPr sz="25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B96D40D-55FC-4C37-B1EE-4FB5988CEDCB}" type="datetime1">
              <a:rPr lang="pt-BR" smtClean="0"/>
              <a:t>27/07/2025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4706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512658"/>
            <a:ext cx="8641080" cy="2133600"/>
          </a:xfrm>
        </p:spPr>
        <p:txBody>
          <a:bodyPr/>
          <a:lstStyle>
            <a:lvl1pPr>
              <a:defRPr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80060" y="2865544"/>
            <a:ext cx="4242197" cy="1194222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/>
          </p:nvPr>
        </p:nvSpPr>
        <p:spPr>
          <a:xfrm>
            <a:off x="480060" y="4059766"/>
            <a:ext cx="4242197" cy="7375738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3"/>
          </p:nvPr>
        </p:nvSpPr>
        <p:spPr>
          <a:xfrm>
            <a:off x="4877277" y="2865544"/>
            <a:ext cx="4243864" cy="1194222"/>
          </a:xfrm>
        </p:spPr>
        <p:txBody>
          <a:bodyPr anchor="b"/>
          <a:lstStyle>
            <a:lvl1pPr marL="0" indent="0">
              <a:buNone/>
              <a:defRPr sz="3400" b="1"/>
            </a:lvl1pPr>
            <a:lvl2pPr marL="640080" indent="0">
              <a:buNone/>
              <a:defRPr sz="2800" b="1"/>
            </a:lvl2pPr>
            <a:lvl3pPr marL="1280160" indent="0">
              <a:buNone/>
              <a:defRPr sz="2500" b="1"/>
            </a:lvl3pPr>
            <a:lvl4pPr marL="1920240" indent="0">
              <a:buNone/>
              <a:defRPr sz="2200" b="1"/>
            </a:lvl4pPr>
            <a:lvl5pPr marL="2560320" indent="0">
              <a:buNone/>
              <a:defRPr sz="2200" b="1"/>
            </a:lvl5pPr>
            <a:lvl6pPr marL="3200400" indent="0">
              <a:buNone/>
              <a:defRPr sz="2200" b="1"/>
            </a:lvl6pPr>
            <a:lvl7pPr marL="3840480" indent="0">
              <a:buNone/>
              <a:defRPr sz="2200" b="1"/>
            </a:lvl7pPr>
            <a:lvl8pPr marL="4480560" indent="0">
              <a:buNone/>
              <a:defRPr sz="2200" b="1"/>
            </a:lvl8pPr>
            <a:lvl9pPr marL="5120640" indent="0">
              <a:buNone/>
              <a:defRPr sz="2200" b="1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sz="quarter" idx="4"/>
          </p:nvPr>
        </p:nvSpPr>
        <p:spPr>
          <a:xfrm>
            <a:off x="4877277" y="4059766"/>
            <a:ext cx="4243864" cy="7375738"/>
          </a:xfrm>
        </p:spPr>
        <p:txBody>
          <a:bodyPr/>
          <a:lstStyle>
            <a:lvl1pPr>
              <a:defRPr sz="3400"/>
            </a:lvl1pPr>
            <a:lvl2pPr>
              <a:defRPr sz="2800"/>
            </a:lvl2pPr>
            <a:lvl3pPr>
              <a:defRPr sz="2500"/>
            </a:lvl3pPr>
            <a:lvl4pPr>
              <a:defRPr sz="2200"/>
            </a:lvl4pPr>
            <a:lvl5pPr>
              <a:defRPr sz="2200"/>
            </a:lvl5pPr>
            <a:lvl6pPr>
              <a:defRPr sz="2200"/>
            </a:lvl6pPr>
            <a:lvl7pPr>
              <a:defRPr sz="2200"/>
            </a:lvl7pPr>
            <a:lvl8pPr>
              <a:defRPr sz="2200"/>
            </a:lvl8pPr>
            <a:lvl9pPr>
              <a:defRPr sz="22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7" name="Espaço Reservado para Dat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0E00788-0B68-4CD5-B7E4-64330182DBD8}" type="datetime1">
              <a:rPr lang="pt-BR" smtClean="0"/>
              <a:t>27/07/2025</a:t>
            </a:fld>
            <a:endParaRPr lang="pt-BR"/>
          </a:p>
        </p:txBody>
      </p:sp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717595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6115FC-57F6-4057-BB3E-3C12A383C598}" type="datetime1">
              <a:rPr lang="pt-BR" smtClean="0"/>
              <a:t>27/07/2025</a:t>
            </a:fld>
            <a:endParaRPr lang="pt-BR"/>
          </a:p>
        </p:txBody>
      </p:sp>
      <p:sp>
        <p:nvSpPr>
          <p:cNvPr id="4" name="Espaço Reservado para Rodapé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5" name="Espaço Reservado para Número de Slid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387054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E41639-AE0A-43F4-98AA-C7FBC3714ED1}" type="datetime1">
              <a:rPr lang="pt-BR" smtClean="0"/>
              <a:t>27/07/2025</a:t>
            </a:fld>
            <a:endParaRPr lang="pt-BR"/>
          </a:p>
        </p:txBody>
      </p:sp>
      <p:sp>
        <p:nvSpPr>
          <p:cNvPr id="3" name="Espaço Reservado para Rodapé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64035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80060" y="509693"/>
            <a:ext cx="3158729" cy="2169160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753802" y="509694"/>
            <a:ext cx="5367338" cy="10925811"/>
          </a:xfrm>
        </p:spPr>
        <p:txBody>
          <a:bodyPr/>
          <a:lstStyle>
            <a:lvl1pPr>
              <a:defRPr sz="4500"/>
            </a:lvl1pPr>
            <a:lvl2pPr>
              <a:defRPr sz="3900"/>
            </a:lvl2pPr>
            <a:lvl3pPr>
              <a:defRPr sz="3400"/>
            </a:lvl3pPr>
            <a:lvl4pPr>
              <a:defRPr sz="2800"/>
            </a:lvl4pPr>
            <a:lvl5pPr>
              <a:defRPr sz="2800"/>
            </a:lvl5pPr>
            <a:lvl6pPr>
              <a:defRPr sz="2800"/>
            </a:lvl6pPr>
            <a:lvl7pPr>
              <a:defRPr sz="2800"/>
            </a:lvl7pPr>
            <a:lvl8pPr>
              <a:defRPr sz="2800"/>
            </a:lvl8pPr>
            <a:lvl9pPr>
              <a:defRPr sz="2800"/>
            </a:lvl9pPr>
          </a:lstStyle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480060" y="2678854"/>
            <a:ext cx="3158729" cy="8756651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E960ED-F93C-4CF3-8EAC-DB8AD0F58757}" type="datetime1">
              <a:rPr lang="pt-BR" smtClean="0"/>
              <a:t>27/07/2025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745922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881902" y="8961120"/>
            <a:ext cx="5760720" cy="1057911"/>
          </a:xfrm>
        </p:spPr>
        <p:txBody>
          <a:bodyPr anchor="b"/>
          <a:lstStyle>
            <a:lvl1pPr algn="l">
              <a:defRPr sz="2800" b="1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1881902" y="1143847"/>
            <a:ext cx="5760720" cy="7680960"/>
          </a:xfrm>
        </p:spPr>
        <p:txBody>
          <a:bodyPr/>
          <a:lstStyle>
            <a:lvl1pPr marL="0" indent="0">
              <a:buNone/>
              <a:defRPr sz="4500"/>
            </a:lvl1pPr>
            <a:lvl2pPr marL="640080" indent="0">
              <a:buNone/>
              <a:defRPr sz="3900"/>
            </a:lvl2pPr>
            <a:lvl3pPr marL="1280160" indent="0">
              <a:buNone/>
              <a:defRPr sz="3400"/>
            </a:lvl3pPr>
            <a:lvl4pPr marL="1920240" indent="0">
              <a:buNone/>
              <a:defRPr sz="2800"/>
            </a:lvl4pPr>
            <a:lvl5pPr marL="2560320" indent="0">
              <a:buNone/>
              <a:defRPr sz="2800"/>
            </a:lvl5pPr>
            <a:lvl6pPr marL="3200400" indent="0">
              <a:buNone/>
              <a:defRPr sz="2800"/>
            </a:lvl6pPr>
            <a:lvl7pPr marL="3840480" indent="0">
              <a:buNone/>
              <a:defRPr sz="2800"/>
            </a:lvl7pPr>
            <a:lvl8pPr marL="4480560" indent="0">
              <a:buNone/>
              <a:defRPr sz="2800"/>
            </a:lvl8pPr>
            <a:lvl9pPr marL="5120640" indent="0">
              <a:buNone/>
              <a:defRPr sz="28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1881902" y="10019031"/>
            <a:ext cx="5760720" cy="1502409"/>
          </a:xfrm>
        </p:spPr>
        <p:txBody>
          <a:bodyPr/>
          <a:lstStyle>
            <a:lvl1pPr marL="0" indent="0">
              <a:buNone/>
              <a:defRPr sz="2000"/>
            </a:lvl1pPr>
            <a:lvl2pPr marL="640080" indent="0">
              <a:buNone/>
              <a:defRPr sz="1700"/>
            </a:lvl2pPr>
            <a:lvl3pPr marL="1280160" indent="0">
              <a:buNone/>
              <a:defRPr sz="1400"/>
            </a:lvl3pPr>
            <a:lvl4pPr marL="1920240" indent="0">
              <a:buNone/>
              <a:defRPr sz="1300"/>
            </a:lvl4pPr>
            <a:lvl5pPr marL="2560320" indent="0">
              <a:buNone/>
              <a:defRPr sz="1300"/>
            </a:lvl5pPr>
            <a:lvl6pPr marL="3200400" indent="0">
              <a:buNone/>
              <a:defRPr sz="1300"/>
            </a:lvl6pPr>
            <a:lvl7pPr marL="3840480" indent="0">
              <a:buNone/>
              <a:defRPr sz="1300"/>
            </a:lvl7pPr>
            <a:lvl8pPr marL="4480560" indent="0">
              <a:buNone/>
              <a:defRPr sz="1300"/>
            </a:lvl8pPr>
            <a:lvl9pPr marL="5120640" indent="0">
              <a:buNone/>
              <a:defRPr sz="1300"/>
            </a:lvl9pPr>
          </a:lstStyle>
          <a:p>
            <a:pPr lvl="0"/>
            <a:r>
              <a:rPr lang="pt-BR" smtClean="0"/>
              <a:t>Clique para editar o texto mestre</a:t>
            </a:r>
          </a:p>
        </p:txBody>
      </p:sp>
      <p:sp>
        <p:nvSpPr>
          <p:cNvPr id="5" name="Espaço Reservado para Dat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E8324B0-5A5C-4E6C-9889-F7B432C05DD9}" type="datetime1">
              <a:rPr lang="pt-BR" smtClean="0"/>
              <a:t>27/07/2025</a:t>
            </a:fld>
            <a:endParaRPr lang="pt-BR"/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1516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/>
          <p:cNvSpPr>
            <a:spLocks noGrp="1"/>
          </p:cNvSpPr>
          <p:nvPr>
            <p:ph type="title"/>
          </p:nvPr>
        </p:nvSpPr>
        <p:spPr>
          <a:xfrm>
            <a:off x="480060" y="512658"/>
            <a:ext cx="8641080" cy="2133600"/>
          </a:xfrm>
          <a:prstGeom prst="rect">
            <a:avLst/>
          </a:prstGeom>
        </p:spPr>
        <p:txBody>
          <a:bodyPr vert="horz" lIns="128016" tIns="64008" rIns="128016" bIns="64008" rtlCol="0" anchor="ctr">
            <a:normAutofit/>
          </a:bodyPr>
          <a:lstStyle/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480060" y="2987041"/>
            <a:ext cx="8641080" cy="8448464"/>
          </a:xfrm>
          <a:prstGeom prst="rect">
            <a:avLst/>
          </a:prstGeom>
        </p:spPr>
        <p:txBody>
          <a:bodyPr vert="horz" lIns="128016" tIns="64008" rIns="128016" bIns="64008" rtlCol="0">
            <a:normAutofit/>
          </a:bodyPr>
          <a:lstStyle/>
          <a:p>
            <a:pPr lvl="0"/>
            <a:r>
              <a:rPr lang="pt-BR" smtClean="0"/>
              <a:t>Clique para editar o texto mestre</a:t>
            </a:r>
          </a:p>
          <a:p>
            <a:pPr lvl="1"/>
            <a:r>
              <a:rPr lang="pt-BR" smtClean="0"/>
              <a:t>Segundo nível</a:t>
            </a:r>
          </a:p>
          <a:p>
            <a:pPr lvl="2"/>
            <a:r>
              <a:rPr lang="pt-BR" smtClean="0"/>
              <a:t>Terceiro nível</a:t>
            </a:r>
          </a:p>
          <a:p>
            <a:pPr lvl="3"/>
            <a:r>
              <a:rPr lang="pt-BR" smtClean="0"/>
              <a:t>Quarto nível</a:t>
            </a:r>
          </a:p>
          <a:p>
            <a:pPr lvl="4"/>
            <a:r>
              <a:rPr lang="pt-BR" smtClean="0"/>
              <a:t>Quinto nível</a:t>
            </a:r>
            <a:endParaRPr lang="pt-BR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2"/>
          </p:nvPr>
        </p:nvSpPr>
        <p:spPr>
          <a:xfrm>
            <a:off x="480060" y="11865187"/>
            <a:ext cx="2240280" cy="681567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l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AE96B6-8B17-4C0D-9CDD-5FC937CBFC4F}" type="datetime1">
              <a:rPr lang="pt-BR" smtClean="0"/>
              <a:t>27/07/2025</a:t>
            </a:fld>
            <a:endParaRPr lang="pt-BR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3"/>
          </p:nvPr>
        </p:nvSpPr>
        <p:spPr>
          <a:xfrm>
            <a:off x="3280410" y="11865187"/>
            <a:ext cx="3040380" cy="681567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ct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4"/>
          </p:nvPr>
        </p:nvSpPr>
        <p:spPr>
          <a:xfrm>
            <a:off x="6880860" y="11865187"/>
            <a:ext cx="2240280" cy="681567"/>
          </a:xfrm>
          <a:prstGeom prst="rect">
            <a:avLst/>
          </a:prstGeom>
        </p:spPr>
        <p:txBody>
          <a:bodyPr vert="horz" lIns="128016" tIns="64008" rIns="128016" bIns="64008" rtlCol="0" anchor="ctr"/>
          <a:lstStyle>
            <a:lvl1pPr algn="r">
              <a:defRPr sz="17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227825-FA7B-4B0A-8A87-EADE352B295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555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ctr" defTabSz="1280160" rtl="0" eaLnBrk="1" latinLnBrk="0" hangingPunct="1">
        <a:spcBef>
          <a:spcPct val="0"/>
        </a:spcBef>
        <a:buNone/>
        <a:defRPr sz="6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80060" indent="-480060" algn="l" defTabSz="1280160" rtl="0" eaLnBrk="1" latinLnBrk="0" hangingPunct="1">
        <a:spcBef>
          <a:spcPct val="20000"/>
        </a:spcBef>
        <a:buFont typeface="Arial" pitchFamily="34" charset="0"/>
        <a:buChar char="•"/>
        <a:defRPr sz="4500" kern="1200">
          <a:solidFill>
            <a:schemeClr val="tx1"/>
          </a:solidFill>
          <a:latin typeface="+mn-lt"/>
          <a:ea typeface="+mn-ea"/>
          <a:cs typeface="+mn-cs"/>
        </a:defRPr>
      </a:lvl1pPr>
      <a:lvl2pPr marL="1040130" indent="-400050" algn="l" defTabSz="1280160" rtl="0" eaLnBrk="1" latinLnBrk="0" hangingPunct="1">
        <a:spcBef>
          <a:spcPct val="20000"/>
        </a:spcBef>
        <a:buFont typeface="Arial" pitchFamily="34" charset="0"/>
        <a:buChar char="–"/>
        <a:defRPr sz="3900" kern="1200">
          <a:solidFill>
            <a:schemeClr val="tx1"/>
          </a:solidFill>
          <a:latin typeface="+mn-lt"/>
          <a:ea typeface="+mn-ea"/>
          <a:cs typeface="+mn-cs"/>
        </a:defRPr>
      </a:lvl2pPr>
      <a:lvl3pPr marL="16002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3400" kern="1200">
          <a:solidFill>
            <a:schemeClr val="tx1"/>
          </a:solidFill>
          <a:latin typeface="+mn-lt"/>
          <a:ea typeface="+mn-ea"/>
          <a:cs typeface="+mn-cs"/>
        </a:defRPr>
      </a:lvl3pPr>
      <a:lvl4pPr marL="2240280" indent="-320040" algn="l" defTabSz="128016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880360" indent="-320040" algn="l" defTabSz="1280160" rtl="0" eaLnBrk="1" latinLnBrk="0" hangingPunct="1">
        <a:spcBef>
          <a:spcPct val="20000"/>
        </a:spcBef>
        <a:buFont typeface="Arial" pitchFamily="34" charset="0"/>
        <a:buChar char="»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352044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6pPr>
      <a:lvl7pPr marL="416052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7pPr>
      <a:lvl8pPr marL="480060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8pPr>
      <a:lvl9pPr marL="5440680" indent="-320040" algn="l" defTabSz="1280160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2801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3pPr>
      <a:lvl4pPr marL="19202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4pPr>
      <a:lvl5pPr marL="256032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5pPr>
      <a:lvl6pPr marL="320040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6pPr>
      <a:lvl7pPr marL="384048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7pPr>
      <a:lvl8pPr marL="448056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8pPr>
      <a:lvl9pPr marL="5120640" algn="l" defTabSz="1280160" rtl="0" eaLnBrk="1" latinLnBrk="0" hangingPunct="1">
        <a:defRPr sz="25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microsoft.com/office/2007/relationships/hdphoto" Target="../media/hdphoto2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://localhost:8080/h2-console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hyperlink" Target="http://localhost:8080/swagger-ui.html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felipeAguiarCode/prompts-recipe-to-create-a-ebook" TargetMode="External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6.png"/><Relationship Id="rId4" Type="http://schemas.openxmlformats.org/officeDocument/2006/relationships/hyperlink" Target="https://github.com/leomatiazzz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://localhost:8080/api/ola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/>
          <p:cNvSpPr/>
          <p:nvPr/>
        </p:nvSpPr>
        <p:spPr>
          <a:xfrm>
            <a:off x="-95944" y="0"/>
            <a:ext cx="9865096" cy="12953528"/>
          </a:xfrm>
          <a:prstGeom prst="rect">
            <a:avLst/>
          </a:prstGeom>
          <a:solidFill>
            <a:srgbClr val="0123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26" name="Picture 2" descr="C:\Users\Leo\Downloads\jedi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40161"/>
            <a:ext cx="9601200" cy="9577064"/>
          </a:xfrm>
          <a:prstGeom prst="rect">
            <a:avLst/>
          </a:prstGeom>
          <a:noFill/>
          <a:ln>
            <a:solidFill>
              <a:srgbClr val="01234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Leo\Downloads\spring2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73423"/>
          <a:stretch/>
        </p:blipFill>
        <p:spPr bwMode="auto">
          <a:xfrm>
            <a:off x="4050280" y="208112"/>
            <a:ext cx="1447850" cy="1368152"/>
          </a:xfrm>
          <a:prstGeom prst="rect">
            <a:avLst/>
          </a:prstGeom>
          <a:noFill/>
          <a:effectLst>
            <a:glow rad="228600">
              <a:schemeClr val="accent3">
                <a:lumMod val="20000"/>
                <a:lumOff val="80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C:\Users\Leo\Downloads\spring2.png"/>
          <p:cNvPicPr>
            <a:picLocks noChangeAspect="1" noChangeArrowheads="1"/>
          </p:cNvPicPr>
          <p:nvPr/>
        </p:nvPicPr>
        <p:blipFill rotWithShape="1">
          <a:blip r:embed="rId6" cstate="print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309"/>
          <a:stretch/>
        </p:blipFill>
        <p:spPr bwMode="auto">
          <a:xfrm>
            <a:off x="3425790" y="11585376"/>
            <a:ext cx="2696829" cy="936103"/>
          </a:xfrm>
          <a:prstGeom prst="rect">
            <a:avLst/>
          </a:prstGeom>
          <a:noFill/>
          <a:effectLst>
            <a:glow rad="139700">
              <a:schemeClr val="accent5">
                <a:satMod val="175000"/>
                <a:alpha val="40000"/>
              </a:schemeClr>
            </a:glo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aixaDeTexto 5"/>
          <p:cNvSpPr txBox="1"/>
          <p:nvPr/>
        </p:nvSpPr>
        <p:spPr>
          <a:xfrm>
            <a:off x="0" y="10393761"/>
            <a:ext cx="9601199" cy="1077218"/>
          </a:xfrm>
          <a:prstGeom prst="rect">
            <a:avLst/>
          </a:prstGeom>
          <a:noFill/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wrap="square" rtlCol="0">
            <a:spAutoFit/>
          </a:bodyPr>
          <a:lstStyle/>
          <a:p>
            <a:pPr algn="ctr"/>
            <a:r>
              <a:rPr lang="pt-BR" sz="32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DE PADAWAN A JEDI</a:t>
            </a:r>
            <a:r>
              <a:rPr lang="pt-BR" sz="32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Arial Black" pitchFamily="34" charset="0"/>
              </a:rPr>
              <a:t>:</a:t>
            </a:r>
          </a:p>
          <a:p>
            <a:pPr algn="ctr"/>
            <a:r>
              <a:rPr lang="pt-BR" sz="3200" dirty="0" smtClean="0">
                <a:solidFill>
                  <a:schemeClr val="bg1"/>
                </a:solidFill>
                <a:effectLst>
                  <a:glow rad="228600">
                    <a:schemeClr val="accent5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DOMINANDO A ARTE DO</a:t>
            </a:r>
            <a:endParaRPr lang="pt-BR" sz="3200" dirty="0">
              <a:solidFill>
                <a:schemeClr val="bg1"/>
              </a:solidFill>
              <a:effectLst>
                <a:glow rad="228600">
                  <a:schemeClr val="accent5">
                    <a:satMod val="175000"/>
                    <a:alpha val="40000"/>
                  </a:schemeClr>
                </a:glow>
              </a:effectLst>
              <a:latin typeface="8BIT WONDER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3701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Usando </a:t>
            </a:r>
            <a:r>
              <a:rPr lang="pt-BR" sz="4400" dirty="0" err="1" smtClean="0">
                <a:latin typeface="Impact" pitchFamily="34" charset="0"/>
              </a:rPr>
              <a:t>DevTools</a:t>
            </a:r>
            <a:r>
              <a:rPr lang="pt-BR" sz="4400" dirty="0" smtClean="0">
                <a:latin typeface="Impact" pitchFamily="34" charset="0"/>
              </a:rPr>
              <a:t> para atualização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err="1"/>
              <a:t>DevTools</a:t>
            </a:r>
            <a:r>
              <a:rPr lang="pt-BR" sz="2400" dirty="0"/>
              <a:t> permite recarregar o </a:t>
            </a:r>
            <a:r>
              <a:rPr lang="pt-BR" sz="2400" dirty="0" err="1"/>
              <a:t>app</a:t>
            </a:r>
            <a:r>
              <a:rPr lang="pt-BR" sz="2400" dirty="0"/>
              <a:t> automaticamente ao </a:t>
            </a:r>
            <a:r>
              <a:rPr lang="pt-BR" sz="2400" dirty="0" smtClean="0"/>
              <a:t>salvar, sem reinicialização. </a:t>
            </a:r>
            <a:r>
              <a:rPr lang="pt-BR" sz="2400" dirty="0"/>
              <a:t>Adicione no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pom.xml</a:t>
            </a:r>
            <a:r>
              <a:rPr lang="pt-BR" sz="2400" dirty="0"/>
              <a:t>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b="1" dirty="0" smtClean="0"/>
              <a:t>Vantagens</a:t>
            </a:r>
            <a:r>
              <a:rPr lang="pt-BR" sz="2400" b="1" dirty="0"/>
              <a:t>:</a:t>
            </a:r>
            <a:endParaRPr lang="pt-BR" sz="2400" dirty="0"/>
          </a:p>
          <a:p>
            <a:r>
              <a:rPr lang="pt-BR" sz="2400" dirty="0"/>
              <a:t>Atualização automática ao editar o código</a:t>
            </a:r>
          </a:p>
          <a:p>
            <a:r>
              <a:rPr lang="pt-BR" sz="2400" dirty="0"/>
              <a:t>Melhor </a:t>
            </a:r>
            <a:r>
              <a:rPr lang="pt-BR" sz="2400" dirty="0" smtClean="0"/>
              <a:t>produtividade</a:t>
            </a:r>
            <a:endParaRPr lang="pt-BR" sz="2400" dirty="0"/>
          </a:p>
          <a:p>
            <a:pPr marL="0" indent="0">
              <a:buNone/>
            </a:pPr>
            <a:r>
              <a:rPr lang="pt-BR" sz="2400" dirty="0"/>
              <a:t>Reinicie o projeto uma vez após instalar.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Salvou, atualizou – desenvolvimento em tempo real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7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10</a:t>
            </a:fld>
            <a:endParaRPr lang="pt-BR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3441" y="3827582"/>
            <a:ext cx="8034318" cy="357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1299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Empacotando e executando com .</a:t>
            </a:r>
            <a:r>
              <a:rPr lang="pt-BR" sz="4400" dirty="0" err="1" smtClean="0">
                <a:latin typeface="Impact" pitchFamily="34" charset="0"/>
              </a:rPr>
              <a:t>jar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Você pode gerar um </a:t>
            </a:r>
            <a:r>
              <a:rPr lang="pt-BR" sz="2400" i="1" dirty="0"/>
              <a:t>.</a:t>
            </a:r>
            <a:r>
              <a:rPr lang="pt-BR" sz="2400" i="1" dirty="0" err="1"/>
              <a:t>jar</a:t>
            </a:r>
            <a:r>
              <a:rPr lang="pt-BR" sz="2400" i="1" dirty="0"/>
              <a:t> </a:t>
            </a:r>
            <a:r>
              <a:rPr lang="pt-BR" sz="2400" dirty="0"/>
              <a:t>(Java </a:t>
            </a:r>
            <a:r>
              <a:rPr lang="pt-BR" sz="2400" dirty="0" err="1"/>
              <a:t>ARchive</a:t>
            </a:r>
            <a:r>
              <a:rPr lang="pt-BR" sz="2400" dirty="0"/>
              <a:t>) para rodar seu projeto fora do IDE:</a:t>
            </a:r>
          </a:p>
          <a:p>
            <a:pPr marL="0" indent="0">
              <a:buNone/>
            </a:pPr>
            <a:r>
              <a:rPr lang="pt-BR" sz="2400" dirty="0"/>
              <a:t>No terminal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Depois, rode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dirty="0" err="1"/>
              <a:t>app</a:t>
            </a:r>
            <a:r>
              <a:rPr lang="pt-BR" sz="2400" dirty="0"/>
              <a:t> sobe como se estivesse no IDE, pronto para </a:t>
            </a:r>
            <a:r>
              <a:rPr lang="pt-BR" sz="2400" dirty="0" err="1"/>
              <a:t>deploy</a:t>
            </a:r>
            <a:r>
              <a:rPr lang="pt-BR" sz="2400" dirty="0"/>
              <a:t>!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Levando </a:t>
            </a:r>
            <a:r>
              <a:rPr lang="pt-BR" sz="3200" dirty="0"/>
              <a:t>sua aplicação </a:t>
            </a:r>
            <a:r>
              <a:rPr lang="pt-BR" sz="3200" dirty="0" smtClean="0"/>
              <a:t>para </a:t>
            </a:r>
            <a:r>
              <a:rPr lang="pt-BR" sz="3200" dirty="0"/>
              <a:t>produção (ou outro computador)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</a:t>
            </a:r>
            <a:r>
              <a:rPr lang="pt-BR" sz="2400" dirty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8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11</a:t>
            </a:fld>
            <a:endParaRPr lang="pt-BR"/>
          </a:p>
        </p:txBody>
      </p:sp>
      <p:pic>
        <p:nvPicPr>
          <p:cNvPr id="4101" name="Picture 5" descr="C:\Users\Leo\Downloads\bash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8" y="4240560"/>
            <a:ext cx="6696744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C:\Users\Leo\Downloads\bash (1)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2228" y="7480920"/>
            <a:ext cx="6696744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2177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3" name="Picture 3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367952"/>
            <a:ext cx="9865095" cy="132494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Persistência De Dados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com</a:t>
            </a:r>
            <a:r>
              <a:rPr lang="pt-BR" sz="9800" dirty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/>
            </a:r>
            <a:br>
              <a:rPr lang="pt-BR" sz="9800" dirty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Spring Data JPA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2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72015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Conectando a um banco de dados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Spring Boot facilita a conexão com bancos como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MySQL</a:t>
            </a:r>
            <a:r>
              <a:rPr lang="pt-BR" sz="2400" dirty="0"/>
              <a:t>,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PostgreSQL</a:t>
            </a:r>
            <a:r>
              <a:rPr lang="pt-BR" sz="2400" dirty="0"/>
              <a:t> ou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H2 (memória). </a:t>
            </a:r>
            <a:r>
              <a:rPr lang="pt-BR" sz="2400" dirty="0"/>
              <a:t>Tudo que você precisa é configurar o </a:t>
            </a:r>
            <a:r>
              <a:rPr lang="pt-BR" sz="2400" dirty="0" err="1"/>
              <a:t>application.properties</a:t>
            </a:r>
            <a:r>
              <a:rPr lang="pt-BR" sz="2400" dirty="0"/>
              <a:t>: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Dica: Para testes rápidos, use o H2: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Depois acesse: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http://localhost:8080/h2-console</a:t>
            </a:r>
            <a:endParaRPr lang="pt-BR" sz="2400" dirty="0" smtClean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Configurando o acesso ao seu banco em segundos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9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13</a:t>
            </a:fld>
            <a:endParaRPr lang="pt-BR"/>
          </a:p>
        </p:txBody>
      </p:sp>
      <p:pic>
        <p:nvPicPr>
          <p:cNvPr id="12291" name="Picture 3" descr="C:\Users\Leo\Downloads\properties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56" y="4240559"/>
            <a:ext cx="6192688" cy="28083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 descr="C:\Users\Leo\Downloads\properties (1)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4256" y="7552928"/>
            <a:ext cx="6192687" cy="288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9128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Criando entidades com @</a:t>
            </a:r>
            <a:r>
              <a:rPr lang="pt-BR" sz="4400" dirty="0" err="1" smtClean="0">
                <a:latin typeface="Impact" pitchFamily="34" charset="0"/>
              </a:rPr>
              <a:t>Entity</a:t>
            </a:r>
            <a:r>
              <a:rPr lang="pt-BR" sz="4400" dirty="0" smtClean="0">
                <a:latin typeface="Impact" pitchFamily="34" charset="0"/>
              </a:rPr>
              <a:t> e @Id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Cada tabela no banco pode ser representada por uma classe com a anotação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Entity</a:t>
            </a:r>
            <a:r>
              <a:rPr lang="pt-BR" sz="2400" dirty="0"/>
              <a:t>. Use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@Id </a:t>
            </a:r>
            <a:r>
              <a:rPr lang="pt-BR" sz="2400" dirty="0"/>
              <a:t>para definir a chave primária.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GeneratedValue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/>
              <a:t>permite que o banco gere o ID automaticamente.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Modelando suas tabelas com classes Java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10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14</a:t>
            </a:fld>
            <a:endParaRPr lang="pt-BR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41703" y="4114397"/>
            <a:ext cx="7517791" cy="45728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07481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Salvando e consultando dados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Crie um repositório que herda </a:t>
            </a:r>
            <a:r>
              <a:rPr lang="pt-BR" sz="2400" i="1" dirty="0" err="1"/>
              <a:t>JpaRepository</a:t>
            </a:r>
            <a:r>
              <a:rPr lang="pt-BR" sz="2400" dirty="0"/>
              <a:t> e o Spring gera todos os métodos padrão (CRUD) para você.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No </a:t>
            </a:r>
            <a:r>
              <a:rPr lang="pt-BR" sz="2400" dirty="0" err="1"/>
              <a:t>controller</a:t>
            </a:r>
            <a:r>
              <a:rPr lang="pt-BR" sz="2400" dirty="0"/>
              <a:t>, você pode salvar e buscar usuários: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CRUD automático sem escrever SQL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11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15</a:t>
            </a:fld>
            <a:endParaRPr lang="pt-BR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6184" y="4096544"/>
            <a:ext cx="7344816" cy="16561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3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660295" y="6544816"/>
            <a:ext cx="6176807" cy="46085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2892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Usando relacionamentos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Você pode criar relações entre tabelas com anotações como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ManyToOne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/>
              <a:t>e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OneToMany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r>
              <a:rPr lang="pt-BR" sz="2400" b="1" dirty="0"/>
              <a:t>Exemplo: Um usuário pode ter vários </a:t>
            </a:r>
            <a:r>
              <a:rPr lang="pt-BR" sz="2400" b="1" dirty="0" smtClean="0"/>
              <a:t>pedidos -&gt;</a:t>
            </a: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OBS: Lembre-se </a:t>
            </a:r>
            <a:r>
              <a:rPr lang="pt-BR" sz="2400" dirty="0"/>
              <a:t>de usar 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mappedBy</a:t>
            </a:r>
            <a:r>
              <a:rPr lang="pt-BR" sz="2400" dirty="0"/>
              <a:t> para indicar o lado que "possui" a relação.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Ligando suas entidades como no mundo real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16</a:t>
            </a:fld>
            <a:endParaRPr lang="pt-BR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216" y="4234729"/>
            <a:ext cx="6336704" cy="3030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216" y="7264896"/>
            <a:ext cx="6336704" cy="3312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55415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Paginação e ordenação com </a:t>
            </a:r>
            <a:r>
              <a:rPr lang="pt-BR" sz="4400" dirty="0" err="1" smtClean="0">
                <a:latin typeface="Impact" pitchFamily="34" charset="0"/>
              </a:rPr>
              <a:t>Pageable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Para evitar retornar muitos registros de uma vez, use 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Pageable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Você pode controlar a URL: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Isso </a:t>
            </a:r>
            <a:r>
              <a:rPr lang="pt-BR" sz="2400" dirty="0"/>
              <a:t>retorna os 5 primeiros usuários ordenados por nome crescente.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Devolvendo dados em partes, do jeito certo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17</a:t>
            </a:fld>
            <a:endParaRPr lang="pt-BR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812268" y="3906594"/>
            <a:ext cx="5976664" cy="21080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Leo\Downloads\b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6244" y="6904856"/>
            <a:ext cx="5976664" cy="208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00248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Paginação e ordenação com </a:t>
            </a:r>
            <a:r>
              <a:rPr lang="pt-BR" sz="4400" dirty="0" err="1" smtClean="0">
                <a:latin typeface="Impact" pitchFamily="34" charset="0"/>
              </a:rPr>
              <a:t>Pageable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Se quiser configurar um valor padrão de paginação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Devolvendo dados em partes, do jeito certo</a:t>
            </a:r>
          </a:p>
          <a:p>
            <a:r>
              <a:rPr lang="pt-BR" sz="3200" dirty="0" smtClean="0">
                <a:latin typeface="+mj-lt"/>
              </a:rPr>
              <a:t>(</a:t>
            </a:r>
            <a:r>
              <a:rPr lang="pt-BR" sz="3200" dirty="0" err="1" smtClean="0">
                <a:latin typeface="+mj-lt"/>
              </a:rPr>
              <a:t>Pt</a:t>
            </a:r>
            <a:r>
              <a:rPr lang="pt-BR" sz="3200" dirty="0" smtClean="0">
                <a:latin typeface="+mj-lt"/>
              </a:rPr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18</a:t>
            </a:fld>
            <a:endParaRPr lang="pt-BR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6144" y="4911134"/>
            <a:ext cx="8280920" cy="2907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0324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1928"/>
            <a:ext cx="9769151" cy="130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</a:t>
            </a:r>
            <a:r>
              <a:rPr lang="pt-BR" sz="9800" dirty="0" err="1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APIs</a:t>
            </a: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Reais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e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Boas Práticas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3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534934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7350" y="568152"/>
            <a:ext cx="9153850" cy="84758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Introdução – A Nova Aliança Spring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6104" y="2944416"/>
            <a:ext cx="4464496" cy="844846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700" b="1" dirty="0"/>
              <a:t>No vasto universo do desenvolvimento Java, construir aplicações modernas e eficientes nem sempre foi uma tarefa simples. Durante muito tempo, configurar ambientes, lidar com dependências e manter projetos organizados era um verdadeiro campo de batalha</a:t>
            </a:r>
            <a:r>
              <a:rPr lang="pt-BR" sz="1700" b="1" dirty="0" smtClean="0"/>
              <a:t>.</a:t>
            </a:r>
          </a:p>
          <a:p>
            <a:pPr marL="0" indent="0">
              <a:buNone/>
            </a:pPr>
            <a:endParaRPr lang="pt-BR" sz="1700" b="1" dirty="0"/>
          </a:p>
          <a:p>
            <a:pPr marL="0" indent="0">
              <a:buNone/>
            </a:pPr>
            <a:r>
              <a:rPr lang="pt-BR" sz="1700" b="1" dirty="0"/>
              <a:t>Foi nesse cenário que surgiu o Spring Boot, uma poderosa ferramenta capaz de reduzir drasticamente a complexidade do desenvolvimento </a:t>
            </a:r>
            <a:r>
              <a:rPr lang="pt-BR" sz="1700" b="1" dirty="0" err="1"/>
              <a:t>backend</a:t>
            </a:r>
            <a:r>
              <a:rPr lang="pt-BR" sz="1700" b="1" dirty="0"/>
              <a:t> em Java, acelerando a criação de aplicações robustas e escaláveis</a:t>
            </a:r>
            <a:r>
              <a:rPr lang="pt-BR" sz="1700" b="1" dirty="0" smtClean="0"/>
              <a:t>.</a:t>
            </a:r>
          </a:p>
          <a:p>
            <a:pPr marL="0" indent="0">
              <a:buNone/>
            </a:pPr>
            <a:endParaRPr lang="pt-BR" sz="1700" b="1" dirty="0"/>
          </a:p>
          <a:p>
            <a:pPr marL="0" indent="0">
              <a:buNone/>
            </a:pPr>
            <a:r>
              <a:rPr lang="pt-BR" sz="1700" b="1" dirty="0"/>
              <a:t>Este e-book é um guia prático para quem deseja dominar essa tecnologia, desde os fundamentos até o </a:t>
            </a:r>
            <a:r>
              <a:rPr lang="pt-BR" sz="1700" b="1" dirty="0" err="1"/>
              <a:t>deploy</a:t>
            </a:r>
            <a:r>
              <a:rPr lang="pt-BR" sz="1700" b="1" dirty="0"/>
              <a:t> em produção. A cada capítulo, você será conduzido por exemplos reais, boas práticas e conceitos explicados de forma simples e direta</a:t>
            </a:r>
            <a:r>
              <a:rPr lang="pt-BR" sz="1700" b="1" dirty="0" smtClean="0"/>
              <a:t>.</a:t>
            </a:r>
          </a:p>
          <a:p>
            <a:pPr marL="0" indent="0">
              <a:buNone/>
            </a:pPr>
            <a:endParaRPr lang="pt-BR" sz="1700" b="1" dirty="0"/>
          </a:p>
          <a:p>
            <a:pPr marL="0" indent="0">
              <a:buNone/>
            </a:pPr>
            <a:r>
              <a:rPr lang="pt-BR" sz="1700" b="1" dirty="0"/>
              <a:t>Se você já conhece Java e quer transformar seu conhecimento em aplicações prontas para o mundo real, este material foi feito para você.</a:t>
            </a:r>
            <a:br>
              <a:rPr lang="pt-BR" sz="1700" b="1" dirty="0"/>
            </a:br>
            <a:r>
              <a:rPr lang="pt-BR" sz="1700" b="1" dirty="0"/>
              <a:t>Aperte o cinto. Sua jornada com o Spring Boot começa agora.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0120" y="1520717"/>
            <a:ext cx="912108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>
                <a:latin typeface="+mj-lt"/>
              </a:rPr>
              <a:t>Há muito tempo, em uma galáxia não tão distante...</a:t>
            </a:r>
            <a:endParaRPr lang="pt-BR" sz="3200" dirty="0">
              <a:latin typeface="+mj-lt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</a:t>
            </a:fld>
            <a:endParaRPr lang="pt-BR"/>
          </a:p>
        </p:txBody>
      </p:sp>
      <p:pic>
        <p:nvPicPr>
          <p:cNvPr id="9220" name="Picture 4" descr="C:\Users\Leo\Downloads\millenium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5267" y="2944416"/>
            <a:ext cx="4615853" cy="7056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7842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Separando entidades de </a:t>
            </a:r>
            <a:r>
              <a:rPr lang="pt-BR" sz="4400" dirty="0" err="1" smtClean="0">
                <a:latin typeface="Impact" pitchFamily="34" charset="0"/>
              </a:rPr>
              <a:t>DTOs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Em </a:t>
            </a:r>
            <a:r>
              <a:rPr lang="pt-BR" sz="2400" dirty="0" err="1"/>
              <a:t>APIs</a:t>
            </a:r>
            <a:r>
              <a:rPr lang="pt-BR" sz="2400" dirty="0"/>
              <a:t> reais, é uma boa prática usar </a:t>
            </a:r>
            <a:r>
              <a:rPr lang="pt-BR" sz="2400" dirty="0" err="1"/>
              <a:t>DTOs</a:t>
            </a:r>
            <a:r>
              <a:rPr lang="pt-BR" sz="2400" dirty="0"/>
              <a:t> (Data </a:t>
            </a:r>
            <a:r>
              <a:rPr lang="pt-BR" sz="2400" dirty="0" err="1"/>
              <a:t>Transfer</a:t>
            </a:r>
            <a:r>
              <a:rPr lang="pt-BR" sz="2400" dirty="0"/>
              <a:t> </a:t>
            </a:r>
            <a:r>
              <a:rPr lang="pt-BR" sz="2400" dirty="0" err="1"/>
              <a:t>Objects</a:t>
            </a:r>
            <a:r>
              <a:rPr lang="pt-BR" sz="2400" dirty="0"/>
              <a:t>) para evitar expor diretamente as entidades do banco. Isso te dá mais controle sobre o que entra e sai da API.</a:t>
            </a:r>
          </a:p>
          <a:p>
            <a:pPr marL="0" indent="0">
              <a:buNone/>
            </a:pPr>
            <a:r>
              <a:rPr lang="pt-BR" sz="2400" b="1" dirty="0"/>
              <a:t>Exemplo</a:t>
            </a:r>
            <a:r>
              <a:rPr lang="pt-BR" sz="2400" b="1" dirty="0" smtClean="0"/>
              <a:t>: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dirty="0" smtClean="0"/>
              <a:t>No </a:t>
            </a:r>
            <a:r>
              <a:rPr lang="pt-BR" sz="2400" dirty="0" err="1" smtClean="0"/>
              <a:t>Controller</a:t>
            </a:r>
            <a:r>
              <a:rPr lang="pt-BR" sz="2400" b="1" dirty="0" smtClean="0"/>
              <a:t>: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Separar entidades de </a:t>
            </a:r>
            <a:r>
              <a:rPr lang="pt-BR" sz="2400" dirty="0" err="1"/>
              <a:t>DTOs</a:t>
            </a:r>
            <a:r>
              <a:rPr lang="pt-BR" sz="2400" dirty="0"/>
              <a:t> ajuda na validação, segurança e manutenção do código.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Mantenha seu modelo limpo e evite vazamentos de dados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14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20</a:t>
            </a:fld>
            <a:endParaRPr lang="pt-BR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288" y="4719983"/>
            <a:ext cx="5760640" cy="2082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992288" y="7835099"/>
            <a:ext cx="5760640" cy="24599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4073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Validando dados com </a:t>
            </a:r>
            <a:r>
              <a:rPr lang="pt-BR" sz="4400" dirty="0" err="1" smtClean="0">
                <a:latin typeface="Impact" pitchFamily="34" charset="0"/>
              </a:rPr>
              <a:t>Bean</a:t>
            </a:r>
            <a:r>
              <a:rPr lang="pt-BR" sz="4400" dirty="0" smtClean="0">
                <a:latin typeface="Impact" pitchFamily="34" charset="0"/>
              </a:rPr>
              <a:t> </a:t>
            </a:r>
            <a:r>
              <a:rPr lang="pt-BR" sz="4400" dirty="0" err="1" smtClean="0">
                <a:latin typeface="Impact" pitchFamily="34" charset="0"/>
              </a:rPr>
              <a:t>Validation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Com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javax.validation</a:t>
            </a:r>
            <a:r>
              <a:rPr lang="pt-BR" sz="2400" dirty="0"/>
              <a:t>, você pode validar automaticamente os dados </a:t>
            </a:r>
            <a:r>
              <a:rPr lang="pt-BR" sz="2400" dirty="0" smtClean="0"/>
              <a:t>recebidos. </a:t>
            </a:r>
            <a:r>
              <a:rPr lang="pt-BR" sz="2400" b="1" dirty="0" smtClean="0"/>
              <a:t>Exemplo </a:t>
            </a:r>
            <a:r>
              <a:rPr lang="pt-BR" sz="2400" b="1" dirty="0"/>
              <a:t>com anotações no DTO:</a:t>
            </a: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dirty="0" smtClean="0"/>
              <a:t>No </a:t>
            </a:r>
            <a:r>
              <a:rPr lang="pt-BR" sz="2400" dirty="0" err="1" smtClean="0"/>
              <a:t>Controller</a:t>
            </a:r>
            <a:r>
              <a:rPr lang="pt-BR" sz="2400" b="1" dirty="0" smtClean="0"/>
              <a:t>: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Erro de validação? O Spring devolve um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400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Bad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Request</a:t>
            </a:r>
            <a:r>
              <a:rPr lang="pt-BR" sz="2400" dirty="0"/>
              <a:t> com as mensagens!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Garanta que só dados corretos entrem no seu sistema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15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21</a:t>
            </a:fld>
            <a:endParaRPr lang="pt-BR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021540" y="3808512"/>
            <a:ext cx="5558117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59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452226" y="7860952"/>
            <a:ext cx="6696743" cy="197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1878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Tratando erros com @</a:t>
            </a:r>
            <a:r>
              <a:rPr lang="pt-BR" sz="4400" dirty="0" err="1" smtClean="0">
                <a:latin typeface="Impact" pitchFamily="34" charset="0"/>
              </a:rPr>
              <a:t>ControllerAdvice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Em vez de tratar erro a erro em cada </a:t>
            </a:r>
            <a:r>
              <a:rPr lang="pt-BR" sz="2400" dirty="0" err="1"/>
              <a:t>controller</a:t>
            </a:r>
            <a:r>
              <a:rPr lang="pt-BR" sz="2400" dirty="0"/>
              <a:t>, você pode capturar tudo em um lugar só com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ControllerAdvice</a:t>
            </a:r>
            <a:r>
              <a:rPr lang="pt-BR" sz="2400" dirty="0"/>
              <a:t>.</a:t>
            </a: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Agora, toda vez que um erro ocorrer, ele será tratado de forma padronizada e clara.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Centralize o tratamento de exceções de forma elegante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16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22</a:t>
            </a:fld>
            <a:endParaRPr lang="pt-BR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64196" y="4409940"/>
            <a:ext cx="7272808" cy="4500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174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Documentando sua API 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dirty="0" err="1"/>
              <a:t>Swagger</a:t>
            </a:r>
            <a:r>
              <a:rPr lang="pt-BR" sz="2400" dirty="0"/>
              <a:t> (via </a:t>
            </a:r>
            <a:r>
              <a:rPr lang="pt-BR" sz="2400" dirty="0" err="1"/>
              <a:t>SpringDoc</a:t>
            </a:r>
            <a:r>
              <a:rPr lang="pt-BR" sz="2400" dirty="0"/>
              <a:t>) gera automaticamente uma interface para testar e entender os </a:t>
            </a:r>
            <a:r>
              <a:rPr lang="pt-BR" sz="2400" dirty="0" err="1"/>
              <a:t>endpoints</a:t>
            </a:r>
            <a:r>
              <a:rPr lang="pt-BR" sz="2400" dirty="0"/>
              <a:t> da sua </a:t>
            </a:r>
            <a:r>
              <a:rPr lang="pt-BR" sz="2400" dirty="0" smtClean="0"/>
              <a:t>API. Adicione </a:t>
            </a:r>
            <a:r>
              <a:rPr lang="pt-BR" sz="2400" dirty="0"/>
              <a:t>no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pom.xml</a:t>
            </a:r>
            <a:r>
              <a:rPr lang="pt-BR" sz="2400" dirty="0"/>
              <a:t>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Acesse no navegador:</a:t>
            </a:r>
            <a:br>
              <a:rPr lang="pt-BR" sz="2400" dirty="0"/>
            </a:b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</a:t>
            </a:r>
            <a:r>
              <a:rPr lang="pt-BR" sz="24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localhost:8080/swagger-ui.html</a:t>
            </a: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 smtClean="0"/>
              <a:t>ou</a:t>
            </a: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swagger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-ui/index.html</a:t>
            </a:r>
            <a:r>
              <a:rPr lang="pt-BR" sz="2400" dirty="0"/>
              <a:t> (versões recentes</a:t>
            </a:r>
            <a:r>
              <a:rPr lang="pt-BR" sz="2400" dirty="0" smtClean="0"/>
              <a:t>)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Você verá uma tela interativa com todos os </a:t>
            </a:r>
            <a:r>
              <a:rPr lang="pt-BR" sz="2400" dirty="0" err="1"/>
              <a:t>endpoints</a:t>
            </a:r>
            <a:r>
              <a:rPr lang="pt-BR" sz="2400" dirty="0"/>
              <a:t> organizados, com exemplos de entrada e saída.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Útil </a:t>
            </a:r>
            <a:r>
              <a:rPr lang="pt-BR" sz="2400" dirty="0"/>
              <a:t>para desenvolvedores, </a:t>
            </a:r>
            <a:r>
              <a:rPr lang="pt-BR" sz="2400" dirty="0" err="1"/>
              <a:t>testers</a:t>
            </a:r>
            <a:r>
              <a:rPr lang="pt-BR" sz="2400" dirty="0"/>
              <a:t>, e até clientes que querem testar a API.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Deixe sua API navegável e compreensível com uma interface web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17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23</a:t>
            </a:fld>
            <a:endParaRPr lang="pt-BR"/>
          </a:p>
        </p:txBody>
      </p:sp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99844" y="4213671"/>
            <a:ext cx="6801511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7136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0"/>
            <a:ext cx="9793088" cy="12881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Segurança com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Spring Security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4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72716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Sobre a autenticação e autorização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Autenticação é </a:t>
            </a:r>
            <a:r>
              <a:rPr lang="pt-BR" sz="2400" b="1" dirty="0"/>
              <a:t>quem você é</a:t>
            </a:r>
            <a:r>
              <a:rPr lang="pt-BR" sz="2400" dirty="0"/>
              <a:t>. Autorização é </a:t>
            </a:r>
            <a:r>
              <a:rPr lang="pt-BR" sz="2400" b="1" dirty="0"/>
              <a:t>o que você pode fazer</a:t>
            </a:r>
            <a:r>
              <a:rPr lang="pt-BR" sz="2400" dirty="0"/>
              <a:t>.</a:t>
            </a:r>
            <a:br>
              <a:rPr lang="pt-BR" sz="2400" dirty="0"/>
            </a:br>
            <a:r>
              <a:rPr lang="pt-BR" sz="2400" dirty="0"/>
              <a:t>Spring Security oferece uma estrutura completa para tratar as duas.</a:t>
            </a:r>
          </a:p>
          <a:p>
            <a:pPr marL="0" indent="0">
              <a:buNone/>
            </a:pPr>
            <a:r>
              <a:rPr lang="pt-BR" sz="2400" dirty="0"/>
              <a:t>Exemplo de configuração básica com autenticação em memória: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E ao acessar qualquer rota protegida, será necessário </a:t>
            </a:r>
            <a:r>
              <a:rPr lang="pt-BR" sz="2400" dirty="0" err="1"/>
              <a:t>login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Comece </a:t>
            </a:r>
            <a:r>
              <a:rPr lang="pt-BR" sz="2400" dirty="0"/>
              <a:t>testando com autenticação em memória antes de usar banco de dados.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Entendendo quem é você e o que pode fazer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18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25</a:t>
            </a:fld>
            <a:endParaRPr lang="pt-BR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216" y="4582539"/>
            <a:ext cx="6912768" cy="3636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88380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Protegendo rotas com </a:t>
            </a:r>
            <a:r>
              <a:rPr lang="pt-BR" sz="4400" dirty="0" err="1" smtClean="0">
                <a:latin typeface="Impact" pitchFamily="34" charset="0"/>
              </a:rPr>
              <a:t>roules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Você pode restringir o acesso a determinados </a:t>
            </a:r>
            <a:r>
              <a:rPr lang="pt-BR" sz="2400" dirty="0" err="1"/>
              <a:t>endpoints</a:t>
            </a:r>
            <a:r>
              <a:rPr lang="pt-BR" sz="2400" dirty="0"/>
              <a:t> com base nas roles (funções) dos usuários.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Exemplo de </a:t>
            </a:r>
            <a:r>
              <a:rPr lang="pt-BR" sz="2400" dirty="0" err="1" smtClean="0"/>
              <a:t>Controller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Assim</a:t>
            </a:r>
            <a:r>
              <a:rPr lang="pt-BR" sz="2400" dirty="0"/>
              <a:t>, você define claramente quem pode acessar o quê.</a:t>
            </a: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Controle o acesso a cada </a:t>
            </a:r>
            <a:r>
              <a:rPr lang="pt-BR" sz="3200" dirty="0" err="1"/>
              <a:t>endpoint</a:t>
            </a:r>
            <a:r>
              <a:rPr lang="pt-BR" sz="3200" dirty="0"/>
              <a:t> da API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19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26</a:t>
            </a:fld>
            <a:endParaRPr lang="pt-BR"/>
          </a:p>
        </p:txBody>
      </p:sp>
      <p:pic>
        <p:nvPicPr>
          <p:cNvPr id="23554" name="Picture 2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3808512"/>
            <a:ext cx="7056784" cy="3470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555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7840960"/>
            <a:ext cx="7056784" cy="28210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14316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JWT: Autenticação com </a:t>
            </a:r>
            <a:r>
              <a:rPr lang="pt-BR" sz="4400" dirty="0" err="1" smtClean="0">
                <a:latin typeface="Impact" pitchFamily="34" charset="0"/>
              </a:rPr>
              <a:t>tokens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Autenticar com JWT (JSON Web </a:t>
            </a:r>
            <a:r>
              <a:rPr lang="pt-BR" sz="2400" dirty="0" err="1"/>
              <a:t>Tokens</a:t>
            </a:r>
            <a:r>
              <a:rPr lang="pt-BR" sz="2400" dirty="0"/>
              <a:t>) é ideal para </a:t>
            </a:r>
            <a:r>
              <a:rPr lang="pt-BR" sz="2400" dirty="0" err="1"/>
              <a:t>APIs</a:t>
            </a:r>
            <a:r>
              <a:rPr lang="pt-BR" sz="2400" dirty="0"/>
              <a:t> REST, pois evita sessões e facilita integrações com front-</a:t>
            </a:r>
            <a:r>
              <a:rPr lang="pt-BR" sz="2400" dirty="0" err="1"/>
              <a:t>ends</a:t>
            </a:r>
            <a:r>
              <a:rPr lang="pt-BR" sz="2400" dirty="0"/>
              <a:t> e mobile.</a:t>
            </a:r>
          </a:p>
          <a:p>
            <a:pPr marL="0" indent="0">
              <a:buNone/>
            </a:pPr>
            <a:r>
              <a:rPr lang="pt-BR" sz="2400" b="1" dirty="0"/>
              <a:t>Fluxo básico</a:t>
            </a:r>
            <a:r>
              <a:rPr lang="pt-BR" sz="2400" dirty="0"/>
              <a:t>:</a:t>
            </a:r>
          </a:p>
          <a:p>
            <a:pPr marL="457200" indent="-457200">
              <a:buAutoNum type="arabicPeriod"/>
            </a:pPr>
            <a:r>
              <a:rPr lang="pt-BR" sz="2400" dirty="0" smtClean="0"/>
              <a:t>Usuário </a:t>
            </a:r>
            <a:r>
              <a:rPr lang="pt-BR" sz="2400" dirty="0"/>
              <a:t>envia </a:t>
            </a:r>
            <a:r>
              <a:rPr lang="pt-BR" sz="2400" dirty="0" err="1"/>
              <a:t>login</a:t>
            </a:r>
            <a:r>
              <a:rPr lang="pt-BR" sz="2400" dirty="0"/>
              <a:t> e senha → recebe </a:t>
            </a:r>
            <a:r>
              <a:rPr lang="pt-BR" sz="2400" dirty="0" err="1"/>
              <a:t>token</a:t>
            </a:r>
            <a:r>
              <a:rPr lang="pt-BR" sz="2400" dirty="0"/>
              <a:t> </a:t>
            </a:r>
            <a:r>
              <a:rPr lang="pt-BR" sz="2400" dirty="0" smtClean="0"/>
              <a:t>JWT.</a:t>
            </a:r>
          </a:p>
          <a:p>
            <a:pPr marL="457200" indent="-457200">
              <a:buAutoNum type="arabicPeriod"/>
            </a:pPr>
            <a:r>
              <a:rPr lang="pt-BR" sz="2400" dirty="0" err="1" smtClean="0"/>
              <a:t>Frontend</a:t>
            </a:r>
            <a:r>
              <a:rPr lang="pt-BR" sz="2400" dirty="0" smtClean="0"/>
              <a:t> </a:t>
            </a:r>
            <a:r>
              <a:rPr lang="pt-BR" sz="2400" dirty="0"/>
              <a:t>envia esse </a:t>
            </a:r>
            <a:r>
              <a:rPr lang="pt-BR" sz="2400" dirty="0" err="1"/>
              <a:t>token</a:t>
            </a:r>
            <a:r>
              <a:rPr lang="pt-BR" sz="2400" dirty="0"/>
              <a:t> em cada </a:t>
            </a:r>
            <a:r>
              <a:rPr lang="pt-BR" sz="2400" dirty="0" smtClean="0"/>
              <a:t>requisição.3. </a:t>
            </a:r>
          </a:p>
          <a:p>
            <a:pPr marL="457200" indent="-457200">
              <a:buAutoNum type="arabicPeriod"/>
            </a:pPr>
            <a:r>
              <a:rPr lang="pt-BR" sz="2400" dirty="0" smtClean="0"/>
              <a:t>Back-</a:t>
            </a:r>
            <a:r>
              <a:rPr lang="pt-BR" sz="2400" dirty="0" err="1" smtClean="0"/>
              <a:t>end</a:t>
            </a:r>
            <a:r>
              <a:rPr lang="pt-BR" sz="2400" dirty="0" smtClean="0"/>
              <a:t> </a:t>
            </a:r>
            <a:r>
              <a:rPr lang="pt-BR" sz="2400" dirty="0"/>
              <a:t>valida o </a:t>
            </a:r>
            <a:r>
              <a:rPr lang="pt-BR" sz="2400" dirty="0" err="1"/>
              <a:t>token</a:t>
            </a:r>
            <a:r>
              <a:rPr lang="pt-BR" sz="2400" dirty="0"/>
              <a:t> antes de </a:t>
            </a:r>
            <a:r>
              <a:rPr lang="pt-BR" sz="2400" dirty="0" smtClean="0"/>
              <a:t>responder.4. 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 smtClean="0"/>
              <a:t>Exemplo </a:t>
            </a:r>
            <a:r>
              <a:rPr lang="pt-BR" sz="2400" dirty="0"/>
              <a:t>do corpo do </a:t>
            </a:r>
            <a:r>
              <a:rPr lang="pt-BR" sz="2400" dirty="0" err="1"/>
              <a:t>token</a:t>
            </a:r>
            <a:r>
              <a:rPr lang="pt-BR" sz="2400" dirty="0"/>
              <a:t> JWT (de forma simplificada):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dirty="0" err="1"/>
              <a:t>token</a:t>
            </a:r>
            <a:r>
              <a:rPr lang="pt-BR" sz="2400" dirty="0"/>
              <a:t> é assinado e não pode ser alterado sem invalidação.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Frameworks </a:t>
            </a:r>
            <a:r>
              <a:rPr lang="pt-BR" sz="2400" dirty="0"/>
              <a:t>como o spring-boot-starter-oauth2-resource-server ajudam na implementação.</a:t>
            </a:r>
          </a:p>
          <a:p>
            <a:pPr marL="0" indent="0">
              <a:buNone/>
            </a:pPr>
            <a:endParaRPr lang="pt-BR" sz="2400" b="1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Deixe sua API </a:t>
            </a:r>
            <a:r>
              <a:rPr lang="pt-BR" sz="3200" dirty="0" err="1"/>
              <a:t>stateless</a:t>
            </a:r>
            <a:r>
              <a:rPr lang="pt-BR" sz="3200" dirty="0"/>
              <a:t> com segurança moderna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20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27</a:t>
            </a:fld>
            <a:endParaRPr lang="pt-BR"/>
          </a:p>
        </p:txBody>
      </p:sp>
      <p:pic>
        <p:nvPicPr>
          <p:cNvPr id="24578" name="Picture 2" descr="C:\Users\Leo\Downloads\json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6544816"/>
            <a:ext cx="7128792" cy="34729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098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Segurança extra: CORS e CSRF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457200" indent="-457200">
              <a:buAutoNum type="arabicPeriod"/>
            </a:pPr>
            <a:r>
              <a:rPr lang="pt-BR" sz="2400" b="1" dirty="0" smtClean="0"/>
              <a:t>CORS </a:t>
            </a:r>
            <a:r>
              <a:rPr lang="pt-BR" sz="2400" b="1" dirty="0"/>
              <a:t>(Cross-</a:t>
            </a:r>
            <a:r>
              <a:rPr lang="pt-BR" sz="2400" b="1" dirty="0" err="1"/>
              <a:t>Origin</a:t>
            </a:r>
            <a:r>
              <a:rPr lang="pt-BR" sz="2400" b="1" dirty="0"/>
              <a:t> </a:t>
            </a:r>
            <a:r>
              <a:rPr lang="pt-BR" sz="2400" b="1" dirty="0" err="1"/>
              <a:t>Resource</a:t>
            </a:r>
            <a:r>
              <a:rPr lang="pt-BR" sz="2400" b="1" dirty="0"/>
              <a:t> </a:t>
            </a:r>
            <a:r>
              <a:rPr lang="pt-BR" sz="2400" b="1" dirty="0" err="1"/>
              <a:t>Sharing</a:t>
            </a:r>
            <a:r>
              <a:rPr lang="pt-BR" sz="2400" b="1" dirty="0"/>
              <a:t>):</a:t>
            </a: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/>
              <a:t>Controla quem pode consumir sua API em um navegador. Útil ao integrar com </a:t>
            </a:r>
            <a:r>
              <a:rPr lang="pt-BR" sz="2400" dirty="0" smtClean="0"/>
              <a:t>front-</a:t>
            </a:r>
            <a:r>
              <a:rPr lang="pt-BR" sz="2400" dirty="0" err="1" smtClean="0"/>
              <a:t>ends</a:t>
            </a:r>
            <a:r>
              <a:rPr lang="pt-BR" sz="2400" dirty="0" smtClean="0"/>
              <a:t> </a:t>
            </a:r>
            <a:r>
              <a:rPr lang="pt-BR" sz="2400" dirty="0"/>
              <a:t>hospedados em domínios diferentes</a:t>
            </a:r>
            <a:r>
              <a:rPr lang="pt-BR" sz="2400" dirty="0" smtClean="0"/>
              <a:t>.</a:t>
            </a:r>
          </a:p>
          <a:p>
            <a:pPr marL="457200" indent="-457200">
              <a:buAutoNum type="arabicPeriod"/>
            </a:pPr>
            <a:endParaRPr lang="pt-BR" sz="2400" dirty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/>
          </a:p>
          <a:p>
            <a:pPr marL="457200" indent="-457200">
              <a:buAutoNum type="arabicPeriod"/>
            </a:pPr>
            <a:endParaRPr lang="pt-BR" sz="2400" dirty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r>
              <a:rPr lang="pt-BR" sz="2400" b="1" dirty="0"/>
              <a:t>CSRF (Cross-Site </a:t>
            </a:r>
            <a:r>
              <a:rPr lang="pt-BR" sz="2400" b="1" dirty="0" err="1"/>
              <a:t>Request</a:t>
            </a:r>
            <a:r>
              <a:rPr lang="pt-BR" sz="2400" b="1" dirty="0"/>
              <a:t> </a:t>
            </a:r>
            <a:r>
              <a:rPr lang="pt-BR" sz="2400" b="1" dirty="0" err="1"/>
              <a:t>Forgery</a:t>
            </a:r>
            <a:r>
              <a:rPr lang="pt-BR" sz="2400" b="1" dirty="0"/>
              <a:t>):</a:t>
            </a:r>
            <a:r>
              <a:rPr lang="pt-BR" sz="2400" dirty="0"/>
              <a:t/>
            </a:r>
            <a:br>
              <a:rPr lang="pt-BR" sz="2400" dirty="0"/>
            </a:br>
            <a:r>
              <a:rPr lang="pt-BR" sz="2400" dirty="0"/>
              <a:t>É importante para </a:t>
            </a:r>
            <a:r>
              <a:rPr lang="pt-BR" sz="2400" dirty="0" err="1"/>
              <a:t>apps</a:t>
            </a:r>
            <a:r>
              <a:rPr lang="pt-BR" sz="2400" dirty="0"/>
              <a:t> web com </a:t>
            </a:r>
            <a:r>
              <a:rPr lang="pt-BR" sz="2400" dirty="0" smtClean="0"/>
              <a:t>sessão. Para </a:t>
            </a:r>
            <a:r>
              <a:rPr lang="pt-BR" sz="2400" dirty="0" err="1"/>
              <a:t>APIs</a:t>
            </a:r>
            <a:r>
              <a:rPr lang="pt-BR" sz="2400" dirty="0"/>
              <a:t> REST com JWT, normalmente desativamos</a:t>
            </a:r>
            <a:r>
              <a:rPr lang="pt-BR" sz="2400" dirty="0" smtClean="0"/>
              <a:t>:</a:t>
            </a:r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457200" indent="-457200">
              <a:buAutoNum type="arabicPeriod"/>
            </a:pPr>
            <a:endParaRPr lang="pt-BR" sz="2400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>
                <a:sym typeface="Wingdings" pitchFamily="2" charset="2"/>
              </a:rPr>
              <a:t> </a:t>
            </a:r>
            <a:r>
              <a:rPr lang="pt-BR" sz="2400" dirty="0"/>
              <a:t>Desative CSRF somente se sua API for </a:t>
            </a:r>
            <a:r>
              <a:rPr lang="pt-BR" sz="2400" dirty="0" err="1"/>
              <a:t>stateless</a:t>
            </a:r>
            <a:r>
              <a:rPr lang="pt-BR" sz="2400" dirty="0"/>
              <a:t> e usar </a:t>
            </a:r>
            <a:r>
              <a:rPr lang="pt-BR" sz="2400" dirty="0" err="1"/>
              <a:t>tokens</a:t>
            </a:r>
            <a:r>
              <a:rPr lang="pt-BR" sz="2400" dirty="0"/>
              <a:t> com autenticação.</a:t>
            </a:r>
            <a:endParaRPr lang="pt-BR" sz="2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Proteja sua API contra origens maliciosas e ataques invisíveis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21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28</a:t>
            </a:fld>
            <a:endParaRPr lang="pt-BR"/>
          </a:p>
        </p:txBody>
      </p:sp>
      <p:pic>
        <p:nvPicPr>
          <p:cNvPr id="25602" name="Picture 2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4456584"/>
            <a:ext cx="7200800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603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8777065"/>
            <a:ext cx="7200800" cy="14401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7950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34480"/>
            <a:ext cx="9793088" cy="129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Testes 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e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Qualidade de Código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5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385110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151928"/>
            <a:ext cx="9793088" cy="130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Fundamentos Iniciais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1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Espaço Reservado para Rodapé 9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076640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Testes unitários com </a:t>
            </a:r>
            <a:r>
              <a:rPr lang="pt-BR" sz="4400" dirty="0" err="1" smtClean="0">
                <a:latin typeface="Impact" pitchFamily="34" charset="0"/>
              </a:rPr>
              <a:t>JUnit</a:t>
            </a:r>
            <a:r>
              <a:rPr lang="pt-BR" sz="4400" dirty="0" smtClean="0">
                <a:latin typeface="Impact" pitchFamily="34" charset="0"/>
              </a:rPr>
              <a:t> e </a:t>
            </a:r>
            <a:r>
              <a:rPr lang="pt-BR" sz="4400" dirty="0" err="1" smtClean="0">
                <a:latin typeface="Impact" pitchFamily="34" charset="0"/>
              </a:rPr>
              <a:t>Mockito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Os </a:t>
            </a:r>
            <a:r>
              <a:rPr lang="pt-BR" sz="2400" b="1" dirty="0" smtClean="0"/>
              <a:t>testes unitários</a:t>
            </a:r>
            <a:r>
              <a:rPr lang="pt-BR" sz="2400" dirty="0" smtClean="0"/>
              <a:t> verificam se métodos individuais funcionam corretamente. No Spring Boot, usamos </a:t>
            </a:r>
            <a:r>
              <a:rPr lang="pt-BR" sz="2400" b="1" dirty="0" err="1" smtClean="0"/>
              <a:t>JUnit</a:t>
            </a:r>
            <a:r>
              <a:rPr lang="pt-BR" sz="2400" dirty="0" smtClean="0"/>
              <a:t> como framework de testes e </a:t>
            </a:r>
            <a:r>
              <a:rPr lang="pt-BR" sz="2400" b="1" dirty="0" err="1" smtClean="0"/>
              <a:t>Mockito</a:t>
            </a:r>
            <a:r>
              <a:rPr lang="pt-BR" sz="2400" dirty="0" smtClean="0"/>
              <a:t> para simular comportamentos de dependências. Exemplo real: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Vamos testar um serviço que calcula descontos: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 smtClean="0"/>
              <a:t>Testando com </a:t>
            </a:r>
            <a:r>
              <a:rPr lang="pt-BR" sz="2400" dirty="0" err="1" smtClean="0"/>
              <a:t>JUnit</a:t>
            </a:r>
            <a:r>
              <a:rPr lang="pt-BR" sz="2400" dirty="0" smtClean="0"/>
              <a:t>: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 seus métodos sem depender de nada externo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30</a:t>
            </a:fld>
            <a:endParaRPr lang="pt-BR"/>
          </a:p>
        </p:txBody>
      </p:sp>
      <p:pic>
        <p:nvPicPr>
          <p:cNvPr id="26627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36" y="4960640"/>
            <a:ext cx="6552728" cy="2664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628" name="Picture 4" descr="C:\Users\Leo\Downloads\E-BOOK-FEITO-POR-LeoMatias.java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236" y="7912968"/>
            <a:ext cx="6552728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7470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Testes unitários com </a:t>
            </a:r>
            <a:r>
              <a:rPr lang="pt-BR" sz="4400" dirty="0" err="1" smtClean="0">
                <a:latin typeface="Impact" pitchFamily="34" charset="0"/>
              </a:rPr>
              <a:t>JUnit</a:t>
            </a:r>
            <a:r>
              <a:rPr lang="pt-BR" sz="4400" dirty="0" smtClean="0">
                <a:latin typeface="Impact" pitchFamily="34" charset="0"/>
              </a:rPr>
              <a:t> e </a:t>
            </a:r>
            <a:r>
              <a:rPr lang="pt-BR" sz="4400" dirty="0" err="1" smtClean="0">
                <a:latin typeface="Impact" pitchFamily="34" charset="0"/>
              </a:rPr>
              <a:t>Mockito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b="1" dirty="0"/>
              <a:t>Exemplo com </a:t>
            </a:r>
            <a:r>
              <a:rPr lang="pt-BR" sz="2400" b="1" dirty="0" err="1"/>
              <a:t>Mockito</a:t>
            </a:r>
            <a:r>
              <a:rPr lang="pt-BR" sz="2400" b="1" dirty="0"/>
              <a:t>: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smtClean="0"/>
              <a:t>Suponha </a:t>
            </a:r>
            <a:r>
              <a:rPr lang="pt-BR" sz="2400" dirty="0"/>
              <a:t>que o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DescontoService</a:t>
            </a:r>
            <a:r>
              <a:rPr lang="pt-BR" sz="2400" dirty="0"/>
              <a:t> chame um repositório: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Teste com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Mockito</a:t>
            </a:r>
            <a:r>
              <a:rPr lang="pt-BR" sz="2400" dirty="0"/>
              <a:t>:</a:t>
            </a:r>
            <a:endParaRPr lang="pt-BR" sz="2400" b="1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 seus métodos sem depender de nada </a:t>
            </a:r>
            <a:r>
              <a:rPr lang="pt-BR" sz="3200" dirty="0" smtClean="0"/>
              <a:t>externo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31</a:t>
            </a:fld>
            <a:endParaRPr lang="pt-BR"/>
          </a:p>
        </p:txBody>
      </p:sp>
      <p:pic>
        <p:nvPicPr>
          <p:cNvPr id="27650" name="Picture 2" descr="C:\Users\Leo\Downloads\E-BOOK-FEITO-POR-LeoMatias.java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5205" y="3880520"/>
            <a:ext cx="7829762" cy="3456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651" name="Picture 3" descr="C:\Users\Leo\Downloads\E-BOOK-FEITO-POR-LeoMatias.java (4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61" y="7696944"/>
            <a:ext cx="7814806" cy="36724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646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Testando </a:t>
            </a:r>
            <a:r>
              <a:rPr lang="pt-BR" sz="4400" dirty="0" err="1" smtClean="0">
                <a:latin typeface="Impact" pitchFamily="34" charset="0"/>
              </a:rPr>
              <a:t>controllers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@</a:t>
            </a:r>
            <a:r>
              <a:rPr lang="pt-BR" sz="2400" dirty="0" err="1"/>
              <a:t>WebMvcTest</a:t>
            </a:r>
            <a:r>
              <a:rPr lang="pt-BR" sz="2400" dirty="0"/>
              <a:t> permite testar os </a:t>
            </a:r>
            <a:r>
              <a:rPr lang="pt-BR" sz="2400" dirty="0" err="1"/>
              <a:t>controllers</a:t>
            </a:r>
            <a:r>
              <a:rPr lang="pt-BR" sz="2400" dirty="0"/>
              <a:t> isoladamente, sem carregar todo o contexto da aplicação. Junto com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MockMvc</a:t>
            </a:r>
            <a:r>
              <a:rPr lang="pt-BR" sz="2400" dirty="0"/>
              <a:t>, conseguimos simular requisições HTTP </a:t>
            </a:r>
            <a:r>
              <a:rPr lang="pt-BR" sz="2400" dirty="0" smtClean="0"/>
              <a:t>reais. </a:t>
            </a:r>
            <a:r>
              <a:rPr lang="pt-BR" sz="2400" b="1" dirty="0" smtClean="0"/>
              <a:t>Exemplo </a:t>
            </a:r>
            <a:r>
              <a:rPr lang="pt-BR" sz="2400" b="1" dirty="0"/>
              <a:t>real:</a:t>
            </a:r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</a:t>
            </a:r>
            <a:r>
              <a:rPr lang="pt-BR" sz="2400" dirty="0" err="1" smtClean="0"/>
              <a:t>Controller</a:t>
            </a:r>
            <a:r>
              <a:rPr lang="pt-BR" sz="2400" dirty="0" smtClean="0"/>
              <a:t> </a:t>
            </a:r>
            <a:r>
              <a:rPr lang="pt-BR" sz="2400" dirty="0"/>
              <a:t>de cadastro de cliente: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 a camada web sem precisar subir tudo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32</a:t>
            </a:fld>
            <a:endParaRPr lang="pt-BR"/>
          </a:p>
        </p:txBody>
      </p:sp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344216" y="5176665"/>
            <a:ext cx="6984776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0470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Testando </a:t>
            </a:r>
            <a:r>
              <a:rPr lang="pt-BR" sz="4400" dirty="0" err="1" smtClean="0">
                <a:latin typeface="Impact" pitchFamily="34" charset="0"/>
              </a:rPr>
              <a:t>controllers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Teste com </a:t>
            </a:r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MockMvc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Esse teste simula uma requisição </a:t>
            </a:r>
            <a:r>
              <a:rPr lang="pt-BR" sz="2400" b="1" dirty="0"/>
              <a:t>HTTP POST</a:t>
            </a:r>
            <a:r>
              <a:rPr lang="pt-BR" sz="2400" dirty="0"/>
              <a:t> e verifica se a resposta está correta — sem subir banco, serviços ou repositórios.</a:t>
            </a:r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 a camada web sem precisar subir </a:t>
            </a:r>
            <a:r>
              <a:rPr lang="pt-BR" sz="3200" dirty="0" smtClean="0"/>
              <a:t>tudo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33</a:t>
            </a:fld>
            <a:endParaRPr lang="pt-BR"/>
          </a:p>
        </p:txBody>
      </p:sp>
      <p:pic>
        <p:nvPicPr>
          <p:cNvPr id="29698" name="Picture 2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8172" y="3520480"/>
            <a:ext cx="7704856" cy="6552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14592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Teste de repositórios em memória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DataJpaTest</a:t>
            </a:r>
            <a:r>
              <a:rPr lang="pt-BR" sz="2400" dirty="0"/>
              <a:t> cria um ambiente de teste leve, usando banco de dados em memória (geralmente H2) e apenas os componentes do Spring Data JPA</a:t>
            </a:r>
            <a:r>
              <a:rPr lang="pt-BR" sz="2400" dirty="0" smtClean="0"/>
              <a:t>. Exemplo com repositório de cliente: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Testes reais de banco, sem depender do seu ambiente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24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34</a:t>
            </a:fld>
            <a:endParaRPr lang="pt-BR"/>
          </a:p>
        </p:txBody>
      </p:sp>
      <p:pic>
        <p:nvPicPr>
          <p:cNvPr id="30722" name="Picture 2" descr="C:\Users\Leo\Downloads\E-BOOK-FEITO-POR-LeoMatias.java (2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8670" y="4312568"/>
            <a:ext cx="7523860" cy="49685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460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Teste de repositórios em memória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Testando com banco em memória: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Esse tipo de teste é ótimo para garantir que suas consultas personalizadas funcionem de verdade.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Testes reais de banco, sem depender do seu </a:t>
            </a:r>
            <a:r>
              <a:rPr lang="pt-BR" sz="3200" dirty="0" smtClean="0"/>
              <a:t>ambiente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24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35</a:t>
            </a:fld>
            <a:endParaRPr lang="pt-BR"/>
          </a:p>
        </p:txBody>
      </p:sp>
      <p:pic>
        <p:nvPicPr>
          <p:cNvPr id="31746" name="Picture 2" descr="C:\Users\Leo\Downloads\E-BOOK-FEITO-POR-LeoMatias.java (3)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8132" y="3520480"/>
            <a:ext cx="8460940" cy="45125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175836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540"/>
            <a:ext cx="9697144" cy="128789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</a:t>
            </a:r>
            <a:r>
              <a:rPr lang="pt-BR" sz="9800" dirty="0" err="1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Deploy</a:t>
            </a:r>
            <a:r>
              <a:rPr lang="pt-BR" sz="9800" dirty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/>
            </a:r>
            <a:br>
              <a:rPr lang="pt-BR" sz="9800" dirty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e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Produção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6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4527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Preparando o </a:t>
            </a:r>
            <a:r>
              <a:rPr lang="pt-BR" sz="4400" dirty="0" err="1" smtClean="0">
                <a:latin typeface="Impact" pitchFamily="34" charset="0"/>
              </a:rPr>
              <a:t>app</a:t>
            </a:r>
            <a:r>
              <a:rPr lang="pt-BR" sz="4400" dirty="0" smtClean="0">
                <a:latin typeface="Impact" pitchFamily="34" charset="0"/>
              </a:rPr>
              <a:t> para produção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Antes de fazer o </a:t>
            </a:r>
            <a:r>
              <a:rPr lang="pt-BR" sz="2400" dirty="0" err="1"/>
              <a:t>deploy</a:t>
            </a:r>
            <a:r>
              <a:rPr lang="pt-BR" sz="2400" dirty="0"/>
              <a:t>, é essencial garantir que sua aplicação esteja pronta para produção. Isso inclui:</a:t>
            </a:r>
          </a:p>
          <a:p>
            <a:r>
              <a:rPr lang="pt-BR" sz="2400" dirty="0"/>
              <a:t>Uso do perfil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dirty="0"/>
              <a:t>Logs bem configurados</a:t>
            </a:r>
          </a:p>
          <a:p>
            <a:r>
              <a:rPr lang="pt-BR" sz="2400" dirty="0"/>
              <a:t>Banco de produção separado</a:t>
            </a:r>
          </a:p>
          <a:p>
            <a:r>
              <a:rPr lang="pt-BR" sz="2400" dirty="0"/>
              <a:t>Senhas e chaves sensíveis fora do código</a:t>
            </a:r>
          </a:p>
          <a:p>
            <a:pPr marL="0" indent="0">
              <a:buNone/>
            </a:pPr>
            <a:r>
              <a:rPr lang="pt-BR" sz="2400" dirty="0" smtClean="0"/>
              <a:t>Exemplo prático: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DICA: </a:t>
            </a:r>
            <a:r>
              <a:rPr lang="pt-BR" sz="2400" dirty="0"/>
              <a:t>Nunca use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create</a:t>
            </a:r>
            <a:r>
              <a:rPr lang="pt-BR" sz="2400" dirty="0"/>
              <a:t> ou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update</a:t>
            </a:r>
            <a:r>
              <a:rPr lang="pt-BR" sz="2400" dirty="0"/>
              <a:t> em produção no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ddl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-auto</a:t>
            </a:r>
            <a:r>
              <a:rPr lang="pt-BR" sz="2400" dirty="0"/>
              <a:t>. Prefira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validate</a:t>
            </a:r>
            <a:r>
              <a:rPr lang="pt-BR" sz="2400" dirty="0"/>
              <a:t> ou use </a:t>
            </a:r>
            <a:r>
              <a:rPr lang="pt-BR" sz="2400" dirty="0" err="1"/>
              <a:t>migrations</a:t>
            </a:r>
            <a:r>
              <a:rPr lang="pt-BR" sz="2400" dirty="0"/>
              <a:t> com </a:t>
            </a:r>
            <a:r>
              <a:rPr lang="pt-BR" sz="2400" dirty="0" err="1"/>
              <a:t>Flyway</a:t>
            </a:r>
            <a:r>
              <a:rPr lang="pt-BR" sz="2400" dirty="0"/>
              <a:t> ou </a:t>
            </a:r>
            <a:r>
              <a:rPr lang="pt-BR" sz="2400" dirty="0" err="1"/>
              <a:t>Liquibase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De </a:t>
            </a:r>
            <a:r>
              <a:rPr lang="pt-BR" sz="3200" dirty="0" err="1"/>
              <a:t>app</a:t>
            </a:r>
            <a:r>
              <a:rPr lang="pt-BR" sz="3200" dirty="0"/>
              <a:t> local para um serviço estável e confiável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25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37</a:t>
            </a:fld>
            <a:endParaRPr lang="pt-BR"/>
          </a:p>
        </p:txBody>
      </p:sp>
      <p:pic>
        <p:nvPicPr>
          <p:cNvPr id="1026" name="Picture 2" descr="C:\Users\Leo\Downloads\properties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390" y="6112768"/>
            <a:ext cx="8596783" cy="33852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3394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Configurando perfis de ambiente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Spring Boot permite configurar diferentes ambientes usando o conceito de </a:t>
            </a:r>
            <a:r>
              <a:rPr lang="pt-BR" sz="2400" b="1" dirty="0"/>
              <a:t>"profiles"</a:t>
            </a:r>
            <a:r>
              <a:rPr lang="pt-BR" sz="2400" dirty="0"/>
              <a:t>. Você pode ter:</a:t>
            </a:r>
          </a:p>
          <a:p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application-dev.properties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application-prod.properties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application-test.properties</a:t>
            </a:r>
            <a:endParaRPr lang="pt-BR" sz="2400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  <a:p>
            <a:pPr marL="0" indent="0">
              <a:buNone/>
            </a:pPr>
            <a:r>
              <a:rPr lang="pt-BR" sz="2400" dirty="0"/>
              <a:t>E ativá-los assim: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Ou no </a:t>
            </a:r>
            <a:r>
              <a:rPr lang="pt-BR" sz="24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application.properties</a:t>
            </a:r>
            <a:r>
              <a:rPr lang="pt-BR" sz="2400" dirty="0" smtClean="0"/>
              <a:t> padrão: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Um </a:t>
            </a:r>
            <a:r>
              <a:rPr lang="pt-BR" sz="3200" dirty="0" err="1"/>
              <a:t>app</a:t>
            </a:r>
            <a:r>
              <a:rPr lang="pt-BR" sz="3200" dirty="0"/>
              <a:t>, múltiplos contextos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26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38</a:t>
            </a:fld>
            <a:endParaRPr lang="pt-BR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84175" y="5942248"/>
            <a:ext cx="7344817" cy="1721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8192" y="8916171"/>
            <a:ext cx="7200800" cy="18278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96063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Configurando perfis de ambiente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Exemplo de uso condicional com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@Profile</a:t>
            </a:r>
            <a:r>
              <a:rPr lang="pt-BR" sz="2400" dirty="0"/>
              <a:t>:</a:t>
            </a: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Um </a:t>
            </a:r>
            <a:r>
              <a:rPr lang="pt-BR" sz="3200" dirty="0" err="1"/>
              <a:t>app</a:t>
            </a:r>
            <a:r>
              <a:rPr lang="pt-BR" sz="3200" dirty="0"/>
              <a:t>, múltiplos </a:t>
            </a:r>
            <a:r>
              <a:rPr lang="pt-BR" sz="3200" dirty="0" smtClean="0"/>
              <a:t>contextos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26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39</a:t>
            </a:fld>
            <a:endParaRPr lang="pt-BR"/>
          </a:p>
        </p:txBody>
      </p:sp>
      <p:pic>
        <p:nvPicPr>
          <p:cNvPr id="3074" name="Picture 2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76" y="3391731"/>
            <a:ext cx="7632848" cy="3153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4176" y="6904856"/>
            <a:ext cx="7632848" cy="345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622397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>
                <a:latin typeface="Impact" pitchFamily="34" charset="0"/>
              </a:rPr>
              <a:t>O que é Spring Boot e por que usar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	Spring Boot é um framework Java que facilita a criação de aplicações modernas, principalmente </a:t>
            </a:r>
            <a:r>
              <a:rPr lang="pt-BR" sz="2400" dirty="0" err="1" smtClean="0"/>
              <a:t>APIs</a:t>
            </a:r>
            <a:r>
              <a:rPr lang="pt-BR" sz="2400" dirty="0" smtClean="0"/>
              <a:t> web. Ele elimina configurações manuais do Spring tradicional, e já vem com um servidor embarcado, suporte a REST, segurança, persistência e muito mais.</a:t>
            </a:r>
          </a:p>
          <a:p>
            <a:pPr marL="0" indent="0">
              <a:buNone/>
            </a:pPr>
            <a:r>
              <a:rPr lang="pt-BR" sz="2400" b="1" dirty="0" smtClean="0"/>
              <a:t>Por que usar:</a:t>
            </a:r>
            <a:endParaRPr lang="pt-BR" sz="2400" dirty="0" smtClean="0"/>
          </a:p>
          <a:p>
            <a:r>
              <a:rPr lang="pt-BR" sz="2400" dirty="0" smtClean="0"/>
              <a:t>Evita configurações repetitivas</a:t>
            </a:r>
          </a:p>
          <a:p>
            <a:r>
              <a:rPr lang="pt-BR" sz="2400" dirty="0" smtClean="0"/>
              <a:t>Substitui arquivos XML por anotações Java</a:t>
            </a:r>
          </a:p>
          <a:p>
            <a:r>
              <a:rPr lang="pt-BR" sz="2400" dirty="0" smtClean="0"/>
              <a:t>Ideal para </a:t>
            </a:r>
            <a:r>
              <a:rPr lang="pt-BR" sz="2400" dirty="0" err="1" smtClean="0"/>
              <a:t>microserviços</a:t>
            </a:r>
            <a:r>
              <a:rPr lang="pt-BR" sz="2400" dirty="0" smtClean="0"/>
              <a:t> e </a:t>
            </a:r>
            <a:r>
              <a:rPr lang="pt-BR" sz="2400" dirty="0" err="1" smtClean="0"/>
              <a:t>APIs</a:t>
            </a:r>
            <a:r>
              <a:rPr lang="pt-BR" sz="2400" dirty="0" smtClean="0"/>
              <a:t> REST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Menos configuração, mais produtividade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1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pic>
        <p:nvPicPr>
          <p:cNvPr id="2052" name="Picture 4" descr="C:\Users\Leo\Downloads\logo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144" y="7840961"/>
            <a:ext cx="8280920" cy="25922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Espaço Reservado para Rodapé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9" name="Espaço Reservado para Número de Slid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48991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Monitoramento com o </a:t>
            </a:r>
            <a:r>
              <a:rPr lang="pt-BR" sz="4400" dirty="0" err="1" smtClean="0">
                <a:latin typeface="Impact" pitchFamily="34" charset="0"/>
              </a:rPr>
              <a:t>Actuator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b="1" dirty="0"/>
              <a:t>Spring Boot </a:t>
            </a:r>
            <a:r>
              <a:rPr lang="pt-BR" sz="2400" b="1" dirty="0" err="1"/>
              <a:t>Actuator</a:t>
            </a:r>
            <a:r>
              <a:rPr lang="pt-BR" sz="2400" dirty="0"/>
              <a:t> fornece </a:t>
            </a:r>
            <a:r>
              <a:rPr lang="pt-BR" sz="2400" dirty="0" err="1"/>
              <a:t>endpoints</a:t>
            </a:r>
            <a:r>
              <a:rPr lang="pt-BR" sz="2400" dirty="0"/>
              <a:t> para monitorar a saúde, métricas e status da aplicação</a:t>
            </a:r>
            <a:r>
              <a:rPr lang="pt-BR" sz="2400" dirty="0" smtClean="0"/>
              <a:t>. Então, habilitando-o: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 smtClean="0"/>
              <a:t>Alguns </a:t>
            </a:r>
            <a:r>
              <a:rPr lang="pt-BR" sz="2400" dirty="0" err="1" smtClean="0"/>
              <a:t>endpoints</a:t>
            </a:r>
            <a:r>
              <a:rPr lang="pt-BR" sz="2400" dirty="0" smtClean="0"/>
              <a:t> </a:t>
            </a:r>
            <a:r>
              <a:rPr lang="pt-BR" sz="2400" dirty="0"/>
              <a:t>comuns: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health</a:t>
            </a:r>
            <a:r>
              <a:rPr lang="pt-BR" sz="2400" dirty="0"/>
              <a:t> → Verifica se o </a:t>
            </a:r>
            <a:r>
              <a:rPr lang="pt-BR" sz="2400" dirty="0" err="1"/>
              <a:t>app</a:t>
            </a:r>
            <a:r>
              <a:rPr lang="pt-BR" sz="2400" dirty="0"/>
              <a:t> está vivo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info</a:t>
            </a:r>
            <a:r>
              <a:rPr lang="pt-BR" sz="2400" dirty="0"/>
              <a:t> → Mostra dados customizados</a:t>
            </a:r>
          </a:p>
          <a:p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actuator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/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metrics</a:t>
            </a:r>
            <a:r>
              <a:rPr lang="pt-BR" sz="2400" dirty="0"/>
              <a:t> → Coleta de métricas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Veja o que seu </a:t>
            </a:r>
            <a:r>
              <a:rPr lang="pt-BR" sz="3200" dirty="0" err="1"/>
              <a:t>app</a:t>
            </a:r>
            <a:r>
              <a:rPr lang="pt-BR" sz="3200" dirty="0"/>
              <a:t> está fazendo sem abrir o código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27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40</a:t>
            </a:fld>
            <a:endParaRPr lang="pt-BR"/>
          </a:p>
        </p:txBody>
      </p:sp>
      <p:pic>
        <p:nvPicPr>
          <p:cNvPr id="4098" name="Picture 2" descr="C:\Users\Leo\Downloads\xml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0200" y="3808512"/>
            <a:ext cx="7128792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67792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Monitoramento com o </a:t>
            </a:r>
            <a:r>
              <a:rPr lang="pt-BR" sz="4400" dirty="0" err="1" smtClean="0">
                <a:latin typeface="Impact" pitchFamily="34" charset="0"/>
              </a:rPr>
              <a:t>Actuator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Então, personalizando:</a:t>
            </a: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r>
              <a:rPr lang="pt-BR" sz="2400" dirty="0"/>
              <a:t>DICA: Você pode integrar o </a:t>
            </a:r>
            <a:r>
              <a:rPr lang="pt-BR" sz="2400" dirty="0" err="1"/>
              <a:t>Actuator</a:t>
            </a:r>
            <a:r>
              <a:rPr lang="pt-BR" sz="2400" dirty="0"/>
              <a:t> com </a:t>
            </a:r>
            <a:r>
              <a:rPr lang="pt-BR" sz="2400" b="1" dirty="0" err="1"/>
              <a:t>Prometheus</a:t>
            </a:r>
            <a:r>
              <a:rPr lang="pt-BR" sz="2400" dirty="0"/>
              <a:t>, </a:t>
            </a:r>
            <a:r>
              <a:rPr lang="pt-BR" sz="2400" b="1" dirty="0" err="1"/>
              <a:t>Grafana</a:t>
            </a:r>
            <a:r>
              <a:rPr lang="pt-BR" sz="2400" dirty="0"/>
              <a:t> e serviços como </a:t>
            </a:r>
            <a:r>
              <a:rPr lang="pt-BR" sz="2400" b="1" dirty="0"/>
              <a:t>New </a:t>
            </a:r>
            <a:r>
              <a:rPr lang="pt-BR" sz="2400" b="1" dirty="0" err="1"/>
              <a:t>Relic</a:t>
            </a:r>
            <a:r>
              <a:rPr lang="pt-BR" sz="2400" dirty="0"/>
              <a:t> ou </a:t>
            </a:r>
            <a:r>
              <a:rPr lang="pt-BR" sz="2400" b="1" dirty="0" err="1"/>
              <a:t>Datadog</a:t>
            </a:r>
            <a:r>
              <a:rPr lang="pt-BR" sz="2400" dirty="0"/>
              <a:t> para monitoramento avançado.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Veja o que seu </a:t>
            </a:r>
            <a:r>
              <a:rPr lang="pt-BR" sz="3200" dirty="0" err="1"/>
              <a:t>app</a:t>
            </a:r>
            <a:r>
              <a:rPr lang="pt-BR" sz="3200" dirty="0"/>
              <a:t> está fazendo sem abrir o </a:t>
            </a:r>
            <a:r>
              <a:rPr lang="pt-BR" sz="3200" dirty="0" smtClean="0"/>
              <a:t>código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27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41</a:t>
            </a:fld>
            <a:endParaRPr lang="pt-BR"/>
          </a:p>
        </p:txBody>
      </p:sp>
      <p:pic>
        <p:nvPicPr>
          <p:cNvPr id="10" name="Picture 3" descr="C:\Users\Leo\Downloads\propert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6204" y="3448472"/>
            <a:ext cx="7128792" cy="2724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76927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err="1" smtClean="0">
                <a:latin typeface="Impact" pitchFamily="34" charset="0"/>
              </a:rPr>
              <a:t>Containerizando</a:t>
            </a:r>
            <a:r>
              <a:rPr lang="pt-BR" sz="4400" dirty="0" smtClean="0">
                <a:latin typeface="Impact" pitchFamily="34" charset="0"/>
              </a:rPr>
              <a:t> o </a:t>
            </a:r>
            <a:r>
              <a:rPr lang="pt-BR" sz="4400" dirty="0" err="1" smtClean="0">
                <a:latin typeface="Impact" pitchFamily="34" charset="0"/>
              </a:rPr>
              <a:t>app</a:t>
            </a:r>
            <a:r>
              <a:rPr lang="pt-BR" sz="4400" dirty="0" smtClean="0">
                <a:latin typeface="Impact" pitchFamily="34" charset="0"/>
              </a:rPr>
              <a:t> com o </a:t>
            </a:r>
            <a:r>
              <a:rPr lang="pt-BR" sz="4400" dirty="0" err="1" smtClean="0">
                <a:latin typeface="Impact" pitchFamily="34" charset="0"/>
              </a:rPr>
              <a:t>Docker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</a:t>
            </a:r>
            <a:r>
              <a:rPr lang="pt-BR" sz="2400" b="1" dirty="0" err="1"/>
              <a:t>Docker</a:t>
            </a:r>
            <a:r>
              <a:rPr lang="pt-BR" sz="2400" dirty="0"/>
              <a:t> permite empacotar sua aplicação com tudo que ela precisa para rodar, em qualquer ambiente</a:t>
            </a:r>
            <a:r>
              <a:rPr lang="pt-BR" sz="2400" dirty="0" smtClean="0"/>
              <a:t>. Criando um </a:t>
            </a:r>
            <a:r>
              <a:rPr lang="pt-BR" sz="2400" dirty="0" err="1" smtClean="0"/>
              <a:t>Dockerfile</a:t>
            </a:r>
            <a:r>
              <a:rPr lang="pt-BR" sz="2400" dirty="0" smtClean="0"/>
              <a:t> simples: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 smtClean="0"/>
              <a:t>Build e execução: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Sua aplicação rodando </a:t>
            </a:r>
            <a:r>
              <a:rPr lang="pt-BR" sz="3200" dirty="0"/>
              <a:t>em qualquer lugar, sempre igual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0">
                <a:srgbClr val="03D4A8"/>
              </a:gs>
              <a:gs pos="25000">
                <a:srgbClr val="21D6E0"/>
              </a:gs>
              <a:gs pos="75000">
                <a:srgbClr val="0087E6"/>
              </a:gs>
              <a:gs pos="100000">
                <a:srgbClr val="005CBF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39700">
                    <a:schemeClr val="accent5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CAPITULO</a:t>
            </a:r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 </a:t>
            </a:r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63500">
                    <a:schemeClr val="accent5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28</a:t>
            </a:r>
            <a:endParaRPr lang="pt-BR" sz="2400" dirty="0">
              <a:solidFill>
                <a:srgbClr val="012340"/>
              </a:solidFill>
              <a:effectLst>
                <a:glow rad="63500">
                  <a:schemeClr val="accent5">
                    <a:satMod val="175000"/>
                    <a:alpha val="40000"/>
                  </a:scheme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42</a:t>
            </a:fld>
            <a:endParaRPr lang="pt-BR"/>
          </a:p>
        </p:txBody>
      </p:sp>
      <p:pic>
        <p:nvPicPr>
          <p:cNvPr id="5122" name="Picture 2" descr="C:\Users\Leo\Downloads\dockerfil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2118" y="4024536"/>
            <a:ext cx="8376964" cy="3168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Leo\Downloads\bash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161" y="7696944"/>
            <a:ext cx="8034900" cy="33271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C:\Users\Leo\Downloads\Docker-Logo.png"/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2543"/>
          <a:stretch/>
        </p:blipFill>
        <p:spPr bwMode="auto">
          <a:xfrm>
            <a:off x="8689032" y="661197"/>
            <a:ext cx="792088" cy="7830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1391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err="1" smtClean="0">
                <a:latin typeface="Impact" pitchFamily="34" charset="0"/>
              </a:rPr>
              <a:t>Deploy</a:t>
            </a:r>
            <a:r>
              <a:rPr lang="pt-BR" sz="4400" dirty="0" smtClean="0">
                <a:latin typeface="Impact" pitchFamily="34" charset="0"/>
              </a:rPr>
              <a:t> na nuvem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Existem várias opções gratuitas e fáceis para </a:t>
            </a:r>
            <a:r>
              <a:rPr lang="pt-BR" sz="2400" dirty="0" err="1"/>
              <a:t>deploy</a:t>
            </a:r>
            <a:r>
              <a:rPr lang="pt-BR" sz="2400" dirty="0"/>
              <a:t> de </a:t>
            </a:r>
            <a:r>
              <a:rPr lang="pt-BR" sz="2400" dirty="0" err="1"/>
              <a:t>apps</a:t>
            </a:r>
            <a:r>
              <a:rPr lang="pt-BR" sz="2400" dirty="0"/>
              <a:t> Java. As mais </a:t>
            </a:r>
            <a:r>
              <a:rPr lang="pt-BR" sz="2400" dirty="0" smtClean="0"/>
              <a:t>populares são: </a:t>
            </a:r>
          </a:p>
          <a:p>
            <a:pPr>
              <a:buFont typeface="Wingdings"/>
              <a:buChar char="à"/>
            </a:pPr>
            <a:r>
              <a:rPr lang="pt-BR" sz="2400" b="1" dirty="0" smtClean="0">
                <a:sym typeface="Wingdings" pitchFamily="2" charset="2"/>
              </a:rPr>
              <a:t>Railway</a:t>
            </a:r>
          </a:p>
          <a:p>
            <a:r>
              <a:rPr lang="pt-BR" sz="2400" dirty="0"/>
              <a:t>Crie um projeto no Railway</a:t>
            </a:r>
          </a:p>
          <a:p>
            <a:r>
              <a:rPr lang="pt-BR" sz="2400" dirty="0"/>
              <a:t>Suba seu projeto no </a:t>
            </a:r>
            <a:r>
              <a:rPr lang="pt-BR" sz="2400" dirty="0" err="1"/>
              <a:t>GitHub</a:t>
            </a:r>
            <a:endParaRPr lang="pt-BR" sz="2400" dirty="0"/>
          </a:p>
          <a:p>
            <a:r>
              <a:rPr lang="pt-BR" sz="2400" dirty="0"/>
              <a:t>Conecte Railway ao seu repositório</a:t>
            </a:r>
          </a:p>
          <a:p>
            <a:r>
              <a:rPr lang="pt-BR" sz="2400" dirty="0"/>
              <a:t>Configure as variáveis de ambiente (como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SPRING_PROFILES_ACTIVE=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prod</a:t>
            </a:r>
            <a:r>
              <a:rPr lang="pt-BR" sz="2400" dirty="0"/>
              <a:t>)</a:t>
            </a:r>
          </a:p>
          <a:p>
            <a:r>
              <a:rPr lang="pt-BR" sz="2400" dirty="0"/>
              <a:t>Ele cuida do build e </a:t>
            </a:r>
            <a:r>
              <a:rPr lang="pt-BR" sz="2400" dirty="0" err="1"/>
              <a:t>deploy</a:t>
            </a:r>
            <a:r>
              <a:rPr lang="pt-BR" sz="2400" dirty="0"/>
              <a:t> pra você</a:t>
            </a:r>
          </a:p>
          <a:p>
            <a:pPr marL="0" indent="0">
              <a:buNone/>
            </a:pPr>
            <a:endParaRPr lang="pt-BR" sz="2400" b="1" dirty="0"/>
          </a:p>
          <a:p>
            <a:pPr>
              <a:buFont typeface="Wingdings"/>
              <a:buChar char="à"/>
            </a:pPr>
            <a:r>
              <a:rPr lang="pt-BR" sz="2400" b="1" dirty="0" smtClean="0">
                <a:sym typeface="Wingdings" pitchFamily="2" charset="2"/>
              </a:rPr>
              <a:t>Render</a:t>
            </a:r>
          </a:p>
          <a:p>
            <a:r>
              <a:rPr lang="pt-BR" sz="2400" dirty="0"/>
              <a:t>Ótimo para </a:t>
            </a:r>
            <a:r>
              <a:rPr lang="pt-BR" sz="2400" dirty="0" err="1"/>
              <a:t>APIs</a:t>
            </a:r>
            <a:r>
              <a:rPr lang="pt-BR" sz="2400" dirty="0"/>
              <a:t> com </a:t>
            </a:r>
            <a:r>
              <a:rPr lang="pt-BR" sz="2400" dirty="0" err="1"/>
              <a:t>Docker</a:t>
            </a:r>
            <a:endParaRPr lang="pt-BR" sz="2400" dirty="0"/>
          </a:p>
          <a:p>
            <a:r>
              <a:rPr lang="pt-BR" sz="2400" dirty="0"/>
              <a:t>Também pode usar Java direto com comandos personalizados</a:t>
            </a:r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Publicando seu </a:t>
            </a:r>
            <a:r>
              <a:rPr lang="pt-BR" sz="3200" dirty="0" err="1"/>
              <a:t>app</a:t>
            </a:r>
            <a:r>
              <a:rPr lang="pt-BR" sz="3200" dirty="0"/>
              <a:t> de verdade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29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43</a:t>
            </a:fld>
            <a:endParaRPr lang="pt-BR"/>
          </a:p>
        </p:txBody>
      </p:sp>
      <p:pic>
        <p:nvPicPr>
          <p:cNvPr id="6146" name="Picture 2" descr="C:\Users\Leo\Downloads\railway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60840" y="3844516"/>
            <a:ext cx="1368152" cy="11881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Leo\Downloads\render.png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8445"/>
          <a:stretch/>
        </p:blipFill>
        <p:spPr bwMode="auto">
          <a:xfrm>
            <a:off x="6960840" y="6832848"/>
            <a:ext cx="1548470" cy="115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C:\Users\Leo\Downloads\bash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148" y="8708853"/>
            <a:ext cx="6156102" cy="21602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32231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err="1" smtClean="0">
                <a:latin typeface="Impact" pitchFamily="34" charset="0"/>
              </a:rPr>
              <a:t>Deploy</a:t>
            </a:r>
            <a:r>
              <a:rPr lang="pt-BR" sz="4400" dirty="0" smtClean="0">
                <a:latin typeface="Impact" pitchFamily="34" charset="0"/>
              </a:rPr>
              <a:t> na nuvem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>
              <a:buFont typeface="Wingdings"/>
              <a:buChar char="à"/>
            </a:pPr>
            <a:r>
              <a:rPr lang="pt-BR" sz="2400" b="1" dirty="0" err="1" smtClean="0">
                <a:sym typeface="Wingdings" pitchFamily="2" charset="2"/>
              </a:rPr>
              <a:t>Heroku</a:t>
            </a:r>
            <a:r>
              <a:rPr lang="pt-BR" sz="2400" b="1" dirty="0" smtClean="0">
                <a:sym typeface="Wingdings" pitchFamily="2" charset="2"/>
              </a:rPr>
              <a:t> (com </a:t>
            </a:r>
            <a:r>
              <a:rPr lang="pt-BR" sz="2400" b="1" dirty="0" err="1" smtClean="0">
                <a:sym typeface="Wingdings" pitchFamily="2" charset="2"/>
              </a:rPr>
              <a:t>Docker</a:t>
            </a:r>
            <a:r>
              <a:rPr lang="pt-BR" sz="2400" b="1" dirty="0" smtClean="0">
                <a:sym typeface="Wingdings" pitchFamily="2" charset="2"/>
              </a:rPr>
              <a:t> ou JAR)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/>
              <a:t>Variáveis de ambiente:</a:t>
            </a:r>
          </a:p>
          <a:p>
            <a:r>
              <a:rPr lang="pt-BR" sz="2400" dirty="0"/>
              <a:t>Todas essas plataformas permitem definir variáveis como</a:t>
            </a:r>
            <a:r>
              <a:rPr lang="pt-BR" sz="2400" dirty="0" smtClean="0"/>
              <a:t>:</a:t>
            </a:r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 smtClean="0">
                <a:sym typeface="Wingdings" pitchFamily="2" charset="2"/>
              </a:rPr>
              <a:t> DICA: </a:t>
            </a:r>
            <a:r>
              <a:rPr lang="pt-BR" sz="2400" dirty="0"/>
              <a:t>Use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fly.io</a:t>
            </a:r>
            <a:r>
              <a:rPr lang="pt-BR" sz="2400" dirty="0"/>
              <a:t>,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Vercel</a:t>
            </a:r>
            <a:r>
              <a:rPr lang="pt-BR" sz="2400" dirty="0"/>
              <a:t> (</a:t>
            </a:r>
            <a:r>
              <a:rPr lang="pt-BR" sz="2400" dirty="0" err="1"/>
              <a:t>frontend</a:t>
            </a:r>
            <a:r>
              <a:rPr lang="pt-BR" sz="2400" dirty="0"/>
              <a:t>) ou 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DigitalOcean</a:t>
            </a:r>
            <a:r>
              <a:rPr lang="pt-BR" sz="2400" dirty="0"/>
              <a:t> para opções mais profissionais e com controle total do ambiente.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Publicando seu </a:t>
            </a:r>
            <a:r>
              <a:rPr lang="pt-BR" sz="3200" dirty="0" err="1"/>
              <a:t>app</a:t>
            </a:r>
            <a:r>
              <a:rPr lang="pt-BR" sz="3200" dirty="0"/>
              <a:t> de </a:t>
            </a:r>
            <a:r>
              <a:rPr lang="pt-BR" sz="3200" dirty="0" smtClean="0"/>
              <a:t>verdade (</a:t>
            </a:r>
            <a:r>
              <a:rPr lang="pt-BR" sz="3200" dirty="0" err="1" smtClean="0"/>
              <a:t>Pt</a:t>
            </a:r>
            <a:r>
              <a:rPr lang="pt-BR" sz="3200" dirty="0" smtClean="0"/>
              <a:t>. 2)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29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44</a:t>
            </a:fld>
            <a:endParaRPr lang="pt-BR"/>
          </a:p>
        </p:txBody>
      </p:sp>
      <p:pic>
        <p:nvPicPr>
          <p:cNvPr id="7170" name="Picture 2" descr="C:\Users\Leo\Downloads\Heroku_logo.svg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4111"/>
          <a:stretch/>
        </p:blipFill>
        <p:spPr bwMode="auto">
          <a:xfrm>
            <a:off x="6729848" y="3592488"/>
            <a:ext cx="1728192" cy="1334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Leo\Downloads\bash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3376465"/>
            <a:ext cx="5976664" cy="30243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:\Users\Leo\Downloads\env (1)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13264" y="7336904"/>
            <a:ext cx="5680680" cy="3113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485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eo\Downloads\Imagens ebook\c15c26e07f237a74b1481b72aa23a8b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151928"/>
            <a:ext cx="9793088" cy="13033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552098" y="5320680"/>
            <a:ext cx="8497004" cy="2520280"/>
          </a:xfrm>
          <a:solidFill>
            <a:schemeClr val="tx1"/>
          </a:solidFill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Apêndices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e</a:t>
            </a:r>
            <a:b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</a:b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Extras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37500" lnSpcReduction="200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49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PARTE</a:t>
            </a:r>
            <a:r>
              <a:rPr lang="pt-BR" sz="144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8BIT WONDER" pitchFamily="2" charset="0"/>
              </a:rPr>
              <a:t> EXTRA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9" name="Retângulo 8"/>
          <p:cNvSpPr/>
          <p:nvPr/>
        </p:nvSpPr>
        <p:spPr>
          <a:xfrm>
            <a:off x="873949" y="2656384"/>
            <a:ext cx="7704856" cy="180020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38663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Boas práticas em aplicações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b="1" dirty="0"/>
              <a:t>Organização de </a:t>
            </a:r>
            <a:r>
              <a:rPr lang="pt-BR" sz="2400" b="1" dirty="0" smtClean="0"/>
              <a:t>pacotes é bastante </a:t>
            </a:r>
            <a:r>
              <a:rPr lang="pt-BR" sz="2400" b="1" dirty="0" err="1" smtClean="0"/>
              <a:t>essecial</a:t>
            </a:r>
            <a:r>
              <a:rPr lang="pt-BR" sz="2400" b="1" dirty="0" smtClean="0"/>
              <a:t> -&gt;</a:t>
            </a:r>
            <a:endParaRPr lang="pt-BR" sz="2400" b="1" dirty="0"/>
          </a:p>
          <a:p>
            <a:r>
              <a:rPr lang="pt-BR" sz="2400" dirty="0"/>
              <a:t>Use o padrão por domínio (e não apenas por tipo):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Aplique a injeção de dependência -&gt;</a:t>
            </a:r>
            <a:endParaRPr lang="pt-BR" sz="2400" b="1" dirty="0"/>
          </a:p>
          <a:p>
            <a:r>
              <a:rPr lang="pt-BR" sz="2400" dirty="0"/>
              <a:t>Prefira </a:t>
            </a:r>
            <a:r>
              <a:rPr lang="pt-BR" sz="2400" b="1" dirty="0"/>
              <a:t>construtores</a:t>
            </a:r>
            <a:r>
              <a:rPr lang="pt-BR" sz="2400" dirty="0"/>
              <a:t> ao invés de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Autowired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/>
              <a:t>em atributos:</a:t>
            </a:r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r>
              <a:rPr lang="pt-BR" sz="2400" b="1" dirty="0" smtClean="0"/>
              <a:t>Sobre </a:t>
            </a:r>
            <a:r>
              <a:rPr lang="pt-BR" sz="2400" b="1" dirty="0" err="1" smtClean="0"/>
              <a:t>DTOs</a:t>
            </a:r>
            <a:r>
              <a:rPr lang="pt-BR" sz="2400" b="1" dirty="0" smtClean="0"/>
              <a:t> </a:t>
            </a:r>
            <a:r>
              <a:rPr lang="pt-BR" sz="2400" b="1" dirty="0"/>
              <a:t>e </a:t>
            </a:r>
            <a:r>
              <a:rPr lang="pt-BR" sz="2400" b="1" dirty="0" smtClean="0"/>
              <a:t>validação -&gt;</a:t>
            </a:r>
            <a:endParaRPr lang="pt-BR" sz="2400" b="1" dirty="0"/>
          </a:p>
          <a:p>
            <a:r>
              <a:rPr lang="pt-BR" sz="2400" dirty="0"/>
              <a:t>Evite expor entidades diretamente. Use </a:t>
            </a:r>
            <a:r>
              <a:rPr lang="pt-BR" sz="2400" dirty="0" err="1"/>
              <a:t>DTOs</a:t>
            </a:r>
            <a:r>
              <a:rPr lang="pt-BR" sz="2400" dirty="0"/>
              <a:t> para entrada e saída.</a:t>
            </a:r>
          </a:p>
          <a:p>
            <a:r>
              <a:rPr lang="pt-BR" sz="2400" dirty="0"/>
              <a:t>Valide entradas com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Valid</a:t>
            </a:r>
            <a:r>
              <a:rPr lang="pt-BR" sz="2400" dirty="0"/>
              <a:t>,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NotBlank</a:t>
            </a:r>
            <a:r>
              <a:rPr lang="pt-BR" sz="2400" dirty="0"/>
              <a:t>, etc.</a:t>
            </a:r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O que diferencia um código que funciona de um código que impressiona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30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46</a:t>
            </a:fld>
            <a:endParaRPr lang="pt-BR"/>
          </a:p>
        </p:txBody>
      </p:sp>
      <p:pic>
        <p:nvPicPr>
          <p:cNvPr id="8194" name="Picture 2" descr="C:\Users\Leo\Downloads\estrutur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0319" y="3664496"/>
            <a:ext cx="5160591" cy="2520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122657" y="7048872"/>
            <a:ext cx="5221873" cy="2592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5490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Ferramentas úteis para o dia a dia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2400" dirty="0"/>
              <a:t>Uma seleção de ferramentas que economizam tempo, reduzem erros e aumentam sua produtividade no desenvolvimento com Spring Boot</a:t>
            </a:r>
            <a:r>
              <a:rPr lang="pt-BR" sz="2400" dirty="0" smtClean="0"/>
              <a:t>.</a:t>
            </a:r>
            <a:endParaRPr lang="pt-BR" sz="2400" dirty="0"/>
          </a:p>
          <a:p>
            <a:pPr marL="0" indent="0">
              <a:buNone/>
            </a:pPr>
            <a:r>
              <a:rPr lang="pt-BR" sz="2400" b="1" dirty="0" smtClean="0">
                <a:sym typeface="Wingdings" pitchFamily="2" charset="2"/>
              </a:rPr>
              <a:t> </a:t>
            </a:r>
            <a:r>
              <a:rPr lang="pt-BR" sz="2400" b="1" dirty="0" smtClean="0"/>
              <a:t>TESTES</a:t>
            </a:r>
            <a:endParaRPr lang="pt-BR" sz="2400" b="1" dirty="0"/>
          </a:p>
          <a:p>
            <a:r>
              <a:rPr lang="pt-BR" sz="2400" b="1" dirty="0" err="1"/>
              <a:t>Testcontainers</a:t>
            </a:r>
            <a:r>
              <a:rPr lang="pt-BR" sz="2400" dirty="0"/>
              <a:t>: para rodar banco real em container durante testes</a:t>
            </a:r>
          </a:p>
          <a:p>
            <a:r>
              <a:rPr lang="pt-BR" sz="2400" b="1" dirty="0" err="1"/>
              <a:t>Postman</a:t>
            </a:r>
            <a:r>
              <a:rPr lang="pt-BR" sz="2400" dirty="0"/>
              <a:t> ou </a:t>
            </a:r>
            <a:r>
              <a:rPr lang="pt-BR" sz="2400" b="1" dirty="0" err="1"/>
              <a:t>Insomnia</a:t>
            </a:r>
            <a:r>
              <a:rPr lang="pt-BR" sz="2400" dirty="0"/>
              <a:t>: testar </a:t>
            </a:r>
            <a:r>
              <a:rPr lang="pt-BR" sz="2400" dirty="0" err="1"/>
              <a:t>endpoints</a:t>
            </a:r>
            <a:r>
              <a:rPr lang="pt-BR" sz="2400" dirty="0"/>
              <a:t> REST</a:t>
            </a:r>
          </a:p>
          <a:p>
            <a:r>
              <a:rPr lang="pt-BR" sz="2400" b="1" dirty="0" err="1"/>
              <a:t>Mockoon</a:t>
            </a:r>
            <a:r>
              <a:rPr lang="pt-BR" sz="2400" dirty="0"/>
              <a:t>: simular </a:t>
            </a:r>
            <a:r>
              <a:rPr lang="pt-BR" sz="2400" dirty="0" err="1"/>
              <a:t>APIs</a:t>
            </a:r>
            <a:r>
              <a:rPr lang="pt-BR" sz="2400" dirty="0"/>
              <a:t> </a:t>
            </a:r>
            <a:r>
              <a:rPr lang="pt-BR" sz="2400" dirty="0" smtClean="0"/>
              <a:t>externas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 smtClean="0">
                <a:sym typeface="Wingdings" pitchFamily="2" charset="2"/>
              </a:rPr>
              <a:t></a:t>
            </a:r>
            <a:r>
              <a:rPr lang="pt-BR" sz="2400" b="1" dirty="0" smtClean="0"/>
              <a:t> PRODUTIVIDADE</a:t>
            </a:r>
            <a:endParaRPr lang="pt-BR" sz="2400" b="1" dirty="0"/>
          </a:p>
          <a:p>
            <a:r>
              <a:rPr lang="pt-BR" sz="2400" b="1" dirty="0"/>
              <a:t>Spring Boot </a:t>
            </a:r>
            <a:r>
              <a:rPr lang="pt-BR" sz="2400" b="1" dirty="0" err="1"/>
              <a:t>DevTools</a:t>
            </a:r>
            <a:r>
              <a:rPr lang="pt-BR" sz="2400" dirty="0"/>
              <a:t>: </a:t>
            </a:r>
            <a:r>
              <a:rPr lang="pt-BR" sz="2400" dirty="0" err="1"/>
              <a:t>recarregamento</a:t>
            </a:r>
            <a:r>
              <a:rPr lang="pt-BR" sz="2400" dirty="0"/>
              <a:t> automático durante desenvolvimento</a:t>
            </a:r>
          </a:p>
          <a:p>
            <a:r>
              <a:rPr lang="pt-BR" sz="2400" b="1" dirty="0" err="1"/>
              <a:t>Lombok</a:t>
            </a:r>
            <a:r>
              <a:rPr lang="pt-BR" sz="2400" dirty="0"/>
              <a:t>: reduz </a:t>
            </a:r>
            <a:r>
              <a:rPr lang="pt-BR" sz="2400" dirty="0" err="1"/>
              <a:t>boilerplate</a:t>
            </a:r>
            <a:r>
              <a:rPr lang="pt-BR" sz="2400" dirty="0"/>
              <a:t> (@</a:t>
            </a:r>
            <a:r>
              <a:rPr lang="pt-BR" sz="2400" dirty="0" err="1"/>
              <a:t>Getter</a:t>
            </a:r>
            <a:r>
              <a:rPr lang="pt-BR" sz="2400" dirty="0"/>
              <a:t>, @</a:t>
            </a:r>
            <a:r>
              <a:rPr lang="pt-BR" sz="2400" dirty="0" err="1"/>
              <a:t>Builder</a:t>
            </a:r>
            <a:r>
              <a:rPr lang="pt-BR" sz="2400" dirty="0"/>
              <a:t>, @</a:t>
            </a:r>
            <a:r>
              <a:rPr lang="pt-BR" sz="2400" dirty="0" err="1"/>
              <a:t>AllArgsConstructor</a:t>
            </a:r>
            <a:r>
              <a:rPr lang="pt-BR" sz="2400" dirty="0"/>
              <a:t>)</a:t>
            </a:r>
          </a:p>
          <a:p>
            <a:r>
              <a:rPr lang="pt-BR" sz="2400" b="1" dirty="0"/>
              <a:t>Spring </a:t>
            </a:r>
            <a:r>
              <a:rPr lang="pt-BR" sz="2400" b="1" dirty="0" err="1"/>
              <a:t>Initializr</a:t>
            </a:r>
            <a:r>
              <a:rPr lang="pt-BR" sz="2400" dirty="0"/>
              <a:t>: https://start.spring.io – crie projetos </a:t>
            </a:r>
            <a:r>
              <a:rPr lang="pt-BR" sz="2400" dirty="0" smtClean="0"/>
              <a:t>rapidamente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2400" b="1" dirty="0" smtClean="0">
                <a:sym typeface="Wingdings" pitchFamily="2" charset="2"/>
              </a:rPr>
              <a:t> </a:t>
            </a:r>
            <a:r>
              <a:rPr lang="pt-BR" sz="2400" b="1" dirty="0" smtClean="0"/>
              <a:t>MONITORAMENTO E LOG</a:t>
            </a:r>
            <a:endParaRPr lang="pt-BR" sz="2400" b="1" dirty="0"/>
          </a:p>
          <a:p>
            <a:r>
              <a:rPr lang="pt-BR" sz="2400" b="1" dirty="0"/>
              <a:t>Spring Boot </a:t>
            </a:r>
            <a:r>
              <a:rPr lang="pt-BR" sz="2400" b="1" dirty="0" err="1"/>
              <a:t>Admin</a:t>
            </a:r>
            <a:r>
              <a:rPr lang="pt-BR" sz="2400" dirty="0"/>
              <a:t>: painel visual para monitorar múltiplas instâncias</a:t>
            </a:r>
          </a:p>
          <a:p>
            <a:r>
              <a:rPr lang="pt-BR" sz="2400" b="1" dirty="0" err="1"/>
              <a:t>Logback</a:t>
            </a:r>
            <a:r>
              <a:rPr lang="pt-BR" sz="2400" dirty="0"/>
              <a:t> com ELK </a:t>
            </a:r>
            <a:r>
              <a:rPr lang="pt-BR" sz="2400" dirty="0" err="1"/>
              <a:t>Stack</a:t>
            </a:r>
            <a:r>
              <a:rPr lang="pt-BR" sz="2400" dirty="0"/>
              <a:t> (</a:t>
            </a:r>
            <a:r>
              <a:rPr lang="pt-BR" sz="2400" dirty="0" err="1"/>
              <a:t>Elasticsearch</a:t>
            </a:r>
            <a:r>
              <a:rPr lang="pt-BR" sz="2400" dirty="0"/>
              <a:t> + </a:t>
            </a:r>
            <a:r>
              <a:rPr lang="pt-BR" sz="2400" dirty="0" err="1"/>
              <a:t>Logstash</a:t>
            </a:r>
            <a:r>
              <a:rPr lang="pt-BR" sz="2400" dirty="0"/>
              <a:t> + </a:t>
            </a:r>
            <a:r>
              <a:rPr lang="pt-BR" sz="2400" dirty="0" err="1"/>
              <a:t>Kibana</a:t>
            </a:r>
            <a:r>
              <a:rPr lang="pt-BR" sz="2400" dirty="0"/>
              <a:t>)</a:t>
            </a:r>
          </a:p>
          <a:p>
            <a:r>
              <a:rPr lang="pt-BR" sz="2400" b="1" dirty="0" err="1"/>
              <a:t>Actuator</a:t>
            </a:r>
            <a:r>
              <a:rPr lang="pt-BR" sz="2400" b="1" dirty="0"/>
              <a:t> + </a:t>
            </a:r>
            <a:r>
              <a:rPr lang="pt-BR" sz="2400" b="1" dirty="0" err="1"/>
              <a:t>Prometheus</a:t>
            </a:r>
            <a:r>
              <a:rPr lang="pt-BR" sz="2400" b="1" dirty="0"/>
              <a:t> + </a:t>
            </a:r>
            <a:r>
              <a:rPr lang="pt-BR" sz="2400" b="1" dirty="0" err="1"/>
              <a:t>Grafana</a:t>
            </a:r>
            <a:r>
              <a:rPr lang="pt-BR" sz="2400" dirty="0"/>
              <a:t> para métrica e alertas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Superpoderes para desenvolvedores Spring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31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47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31004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Próximos passos para a glória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Um guia de especialização contínua para quem quer se destacar no mercado com conhecimento técnico aprofundado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 smtClean="0"/>
              <a:t>► </a:t>
            </a:r>
            <a:r>
              <a:rPr lang="pt-BR" sz="2400" b="1" dirty="0" smtClean="0"/>
              <a:t>1</a:t>
            </a:r>
            <a:r>
              <a:rPr lang="pt-BR" sz="2400" b="1" dirty="0"/>
              <a:t>. Domine segurança com Spring Security</a:t>
            </a:r>
          </a:p>
          <a:p>
            <a:r>
              <a:rPr lang="pt-BR" sz="2400" dirty="0"/>
              <a:t>Autenticação com JWT</a:t>
            </a:r>
          </a:p>
          <a:p>
            <a:r>
              <a:rPr lang="pt-BR" sz="2400" dirty="0"/>
              <a:t>OAuth2 e </a:t>
            </a:r>
            <a:r>
              <a:rPr lang="pt-BR" sz="2400" dirty="0" err="1"/>
              <a:t>login</a:t>
            </a:r>
            <a:r>
              <a:rPr lang="pt-BR" sz="2400" dirty="0"/>
              <a:t> social</a:t>
            </a:r>
          </a:p>
          <a:p>
            <a:r>
              <a:rPr lang="pt-BR" sz="2400" dirty="0"/>
              <a:t>RBAC (controle de acesso por papéis</a:t>
            </a:r>
            <a:r>
              <a:rPr lang="pt-BR" sz="2400" dirty="0" smtClean="0"/>
              <a:t>)</a:t>
            </a:r>
          </a:p>
          <a:p>
            <a:pPr marL="0" indent="0">
              <a:buNone/>
            </a:pPr>
            <a:r>
              <a:rPr lang="pt-BR" sz="2400" b="1" dirty="0" smtClean="0"/>
              <a:t>► 2. Aprenda sobre arquitetura avançada</a:t>
            </a:r>
          </a:p>
          <a:p>
            <a:r>
              <a:rPr lang="pt-BR" sz="2400" dirty="0" err="1" smtClean="0"/>
              <a:t>Microsserviços</a:t>
            </a:r>
            <a:r>
              <a:rPr lang="pt-BR" sz="2400" dirty="0" smtClean="0"/>
              <a:t> </a:t>
            </a:r>
            <a:r>
              <a:rPr lang="pt-BR" sz="2400" dirty="0"/>
              <a:t>com Spring </a:t>
            </a:r>
            <a:r>
              <a:rPr lang="pt-BR" sz="2400" dirty="0" err="1"/>
              <a:t>Cloud</a:t>
            </a:r>
            <a:endParaRPr lang="pt-BR" sz="2400" dirty="0"/>
          </a:p>
          <a:p>
            <a:r>
              <a:rPr lang="pt-BR" sz="2400" dirty="0"/>
              <a:t>API Gateway com Spring </a:t>
            </a:r>
            <a:r>
              <a:rPr lang="pt-BR" sz="2400" dirty="0" err="1"/>
              <a:t>Cloud</a:t>
            </a:r>
            <a:r>
              <a:rPr lang="pt-BR" sz="2400" dirty="0"/>
              <a:t> Gateway</a:t>
            </a:r>
          </a:p>
          <a:p>
            <a:r>
              <a:rPr lang="pt-BR" sz="2400" dirty="0" err="1"/>
              <a:t>Circuit</a:t>
            </a:r>
            <a:r>
              <a:rPr lang="pt-BR" sz="2400" dirty="0"/>
              <a:t> </a:t>
            </a:r>
            <a:r>
              <a:rPr lang="pt-BR" sz="2400" dirty="0" err="1"/>
              <a:t>Breakers</a:t>
            </a:r>
            <a:r>
              <a:rPr lang="pt-BR" sz="2400" dirty="0"/>
              <a:t> com </a:t>
            </a:r>
            <a:r>
              <a:rPr lang="pt-BR" sz="2400" dirty="0" smtClean="0"/>
              <a:t>Resilience4j</a:t>
            </a:r>
          </a:p>
          <a:p>
            <a:pPr marL="0" indent="0">
              <a:buNone/>
            </a:pPr>
            <a:r>
              <a:rPr lang="pt-BR" sz="2400" b="1" dirty="0" smtClean="0"/>
              <a:t>► 3</a:t>
            </a:r>
            <a:r>
              <a:rPr lang="pt-BR" sz="2400" b="1" dirty="0"/>
              <a:t>. Explore mensageria e eventos</a:t>
            </a:r>
          </a:p>
          <a:p>
            <a:r>
              <a:rPr lang="pt-BR" sz="2400" dirty="0" err="1"/>
              <a:t>RabbitMQ</a:t>
            </a:r>
            <a:r>
              <a:rPr lang="pt-BR" sz="2400" dirty="0"/>
              <a:t> / Kafka</a:t>
            </a:r>
          </a:p>
          <a:p>
            <a:r>
              <a:rPr lang="pt-BR" sz="2400" dirty="0" err="1"/>
              <a:t>Event-driven</a:t>
            </a:r>
            <a:r>
              <a:rPr lang="pt-BR" sz="2400" dirty="0"/>
              <a:t> </a:t>
            </a:r>
            <a:r>
              <a:rPr lang="pt-BR" sz="2400" dirty="0" err="1"/>
              <a:t>architecture</a:t>
            </a:r>
            <a:endParaRPr lang="pt-BR" sz="2400" dirty="0"/>
          </a:p>
          <a:p>
            <a:r>
              <a:rPr lang="pt-BR" sz="2400" dirty="0"/>
              <a:t>Sagas e orquestração de fluxos </a:t>
            </a:r>
            <a:r>
              <a:rPr lang="pt-BR" sz="2400" dirty="0" smtClean="0"/>
              <a:t>distribuídos</a:t>
            </a:r>
          </a:p>
          <a:p>
            <a:pPr marL="0" indent="0">
              <a:buNone/>
            </a:pPr>
            <a:r>
              <a:rPr lang="pt-BR" sz="2400" b="1" dirty="0" smtClean="0"/>
              <a:t>► </a:t>
            </a:r>
            <a:r>
              <a:rPr lang="pt-BR" sz="2400" b="1" dirty="0" smtClean="0"/>
              <a:t>4</a:t>
            </a:r>
            <a:r>
              <a:rPr lang="pt-BR" sz="2400" b="1" dirty="0"/>
              <a:t>. Banco de dados avançado</a:t>
            </a:r>
          </a:p>
          <a:p>
            <a:r>
              <a:rPr lang="pt-BR" sz="2400" dirty="0" err="1"/>
              <a:t>Flyway</a:t>
            </a:r>
            <a:r>
              <a:rPr lang="pt-BR" sz="2400" dirty="0"/>
              <a:t> ou </a:t>
            </a:r>
            <a:r>
              <a:rPr lang="pt-BR" sz="2400" dirty="0" err="1"/>
              <a:t>Liquibase</a:t>
            </a:r>
            <a:r>
              <a:rPr lang="pt-BR" sz="2400" dirty="0"/>
              <a:t> para versionamento</a:t>
            </a:r>
          </a:p>
          <a:p>
            <a:r>
              <a:rPr lang="pt-BR" sz="2400" dirty="0"/>
              <a:t>Cache com Redis</a:t>
            </a:r>
          </a:p>
          <a:p>
            <a:r>
              <a:rPr lang="pt-BR" sz="2400" dirty="0" err="1"/>
              <a:t>Elasticsearch</a:t>
            </a:r>
            <a:r>
              <a:rPr lang="pt-BR" sz="2400" dirty="0"/>
              <a:t> para busca </a:t>
            </a:r>
            <a:r>
              <a:rPr lang="pt-BR" sz="2400" dirty="0" err="1"/>
              <a:t>full-text</a:t>
            </a:r>
            <a:endParaRPr lang="pt-BR" sz="2400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b="1" dirty="0" smtClean="0"/>
          </a:p>
          <a:p>
            <a:endParaRPr lang="pt-BR" sz="2400" dirty="0" smtClean="0"/>
          </a:p>
          <a:p>
            <a:endParaRPr lang="pt-BR" sz="2400" dirty="0"/>
          </a:p>
          <a:p>
            <a:endParaRPr lang="pt-BR" sz="2400" dirty="0" smtClean="0"/>
          </a:p>
          <a:p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endParaRPr lang="pt-BR" sz="2400" dirty="0" smtClean="0"/>
          </a:p>
          <a:p>
            <a:pPr marL="0" indent="0">
              <a:buNone/>
            </a:pPr>
            <a:endParaRPr lang="pt-BR" sz="2400" b="1" dirty="0"/>
          </a:p>
          <a:p>
            <a:pPr marL="0" indent="0">
              <a:buNone/>
            </a:pPr>
            <a:endParaRPr lang="pt-BR" sz="2400" b="1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De </a:t>
            </a:r>
            <a:r>
              <a:rPr lang="pt-BR" sz="3200" dirty="0" err="1"/>
              <a:t>P</a:t>
            </a:r>
            <a:r>
              <a:rPr lang="pt-BR" sz="3200" dirty="0" err="1" smtClean="0"/>
              <a:t>adawan</a:t>
            </a:r>
            <a:r>
              <a:rPr lang="pt-BR" sz="3200" dirty="0" smtClean="0"/>
              <a:t> a Mestre </a:t>
            </a:r>
            <a:r>
              <a:rPr lang="pt-BR" sz="3200" dirty="0" err="1" smtClean="0"/>
              <a:t>Jedi</a:t>
            </a:r>
            <a:r>
              <a:rPr lang="pt-BR" sz="3200" dirty="0" smtClean="0"/>
              <a:t>: </a:t>
            </a:r>
            <a:r>
              <a:rPr lang="pt-BR" sz="3200" dirty="0"/>
              <a:t>A estrada para o domínio do ecossistema Spring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32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48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413535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 descr="C:\Users\Leo\Downloads\OIG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5944" y="-151928"/>
            <a:ext cx="10009112" cy="13105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1"/>
          <p:cNvSpPr>
            <a:spLocks noGrp="1"/>
          </p:cNvSpPr>
          <p:nvPr>
            <p:ph type="title"/>
          </p:nvPr>
        </p:nvSpPr>
        <p:spPr>
          <a:xfrm>
            <a:off x="0" y="5320680"/>
            <a:ext cx="9601200" cy="2520280"/>
          </a:xfrm>
          <a:noFill/>
          <a:ln>
            <a:solidFill>
              <a:schemeClr val="tx1"/>
            </a:solidFill>
          </a:ln>
        </p:spPr>
        <p:txBody>
          <a:bodyPr>
            <a:normAutofit fontScale="90000"/>
            <a:scene3d>
              <a:camera prst="perspectiveRelaxed"/>
              <a:lightRig rig="threePt" dir="t"/>
            </a:scene3d>
          </a:bodyPr>
          <a:lstStyle/>
          <a:p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101600">
                    <a:schemeClr val="accent3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 </a:t>
            </a:r>
            <a:r>
              <a:rPr lang="pt-BR" sz="9800" dirty="0" smtClean="0">
                <a:ln>
                  <a:solidFill>
                    <a:schemeClr val="bg1"/>
                  </a:solidFill>
                </a:ln>
                <a:noFill/>
                <a:effectLst>
                  <a:glow rad="228600">
                    <a:schemeClr val="accent1">
                      <a:satMod val="175000"/>
                      <a:alpha val="40000"/>
                    </a:schemeClr>
                  </a:glow>
                </a:effectLst>
                <a:latin typeface="Franklin Gothic Heavy" pitchFamily="34" charset="0"/>
              </a:rPr>
              <a:t>AGRADECIMENTO</a:t>
            </a:r>
            <a:r>
              <a:rPr lang="pt-BR" sz="1800" dirty="0" smtClean="0"/>
              <a:t/>
            </a:r>
            <a:br>
              <a:rPr lang="pt-BR" sz="1800" dirty="0" smtClean="0"/>
            </a:br>
            <a:r>
              <a:rPr lang="pt-BR" sz="1800" dirty="0" smtClean="0"/>
              <a:t>v</a:t>
            </a:r>
            <a:endParaRPr lang="pt-BR" sz="1800" dirty="0"/>
          </a:p>
        </p:txBody>
      </p:sp>
      <p:sp>
        <p:nvSpPr>
          <p:cNvPr id="8" name="Título 1"/>
          <p:cNvSpPr txBox="1">
            <a:spLocks/>
          </p:cNvSpPr>
          <p:nvPr/>
        </p:nvSpPr>
        <p:spPr>
          <a:xfrm>
            <a:off x="565159" y="1504256"/>
            <a:ext cx="8497004" cy="1008112"/>
          </a:xfrm>
          <a:prstGeom prst="rect">
            <a:avLst/>
          </a:prstGeom>
          <a:effectLst>
            <a:glow rad="228600">
              <a:schemeClr val="accent3">
                <a:satMod val="175000"/>
                <a:alpha val="40000"/>
              </a:schemeClr>
            </a:glow>
          </a:effectLst>
        </p:spPr>
        <p:txBody>
          <a:bodyPr vert="horz" lIns="128016" tIns="64008" rIns="128016" bIns="64008" rtlCol="0" anchor="ctr">
            <a:normAutofit fontScale="97500"/>
          </a:bodyPr>
          <a:lstStyle>
            <a:lvl1pPr algn="ctr" defTabSz="1280160" rtl="0" eaLnBrk="1" latinLnBrk="0" hangingPunct="1">
              <a:spcBef>
                <a:spcPct val="0"/>
              </a:spcBef>
              <a:buNone/>
              <a:defRPr sz="62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2" name="Espaço Reservado para Rodapé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SE TORNE UM MESTRE JEDI EM SPRING BOOT</a:t>
            </a:r>
            <a:endParaRPr lang="pt-BR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1474862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Criando seu primeiro projeto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568952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 smtClean="0"/>
              <a:t>	A </a:t>
            </a:r>
            <a:r>
              <a:rPr lang="pt-BR" sz="2400" dirty="0"/>
              <a:t>maneira mais rápida de começar um projeto é pelo Spring </a:t>
            </a:r>
            <a:r>
              <a:rPr lang="pt-BR" sz="2400" dirty="0" err="1"/>
              <a:t>Initializr</a:t>
            </a:r>
            <a:r>
              <a:rPr lang="pt-BR" sz="2400" dirty="0"/>
              <a:t>:</a:t>
            </a:r>
          </a:p>
          <a:p>
            <a:r>
              <a:rPr lang="pt-BR" sz="2400" dirty="0"/>
              <a:t>Selecione:</a:t>
            </a:r>
          </a:p>
          <a:p>
            <a:pPr lvl="1"/>
            <a:r>
              <a:rPr lang="pt-BR" sz="2400" dirty="0"/>
              <a:t>Projeto: </a:t>
            </a:r>
            <a:r>
              <a:rPr lang="pt-BR" sz="2400" dirty="0" err="1"/>
              <a:t>Maven</a:t>
            </a:r>
            <a:endParaRPr lang="pt-BR" sz="2400" dirty="0"/>
          </a:p>
          <a:p>
            <a:pPr lvl="1"/>
            <a:r>
              <a:rPr lang="pt-BR" sz="2400" dirty="0"/>
              <a:t>Linguagem: Java</a:t>
            </a:r>
          </a:p>
          <a:p>
            <a:pPr lvl="1"/>
            <a:r>
              <a:rPr lang="pt-BR" sz="2400" dirty="0"/>
              <a:t>Dependências: Spring Web</a:t>
            </a:r>
          </a:p>
          <a:p>
            <a:r>
              <a:rPr lang="pt-BR" sz="2400" dirty="0"/>
              <a:t>Clique em </a:t>
            </a:r>
            <a:r>
              <a:rPr lang="pt-BR" sz="2400" b="1" dirty="0" err="1" smtClean="0"/>
              <a:t>Generate</a:t>
            </a:r>
            <a:r>
              <a:rPr lang="pt-BR" sz="2400" dirty="0" smtClean="0"/>
              <a:t> </a:t>
            </a:r>
            <a:r>
              <a:rPr lang="pt-BR" sz="2400" dirty="0"/>
              <a:t>e importe o projeto no seu IDE</a:t>
            </a:r>
          </a:p>
          <a:p>
            <a:r>
              <a:rPr lang="pt-BR" sz="2400" dirty="0"/>
              <a:t>O arquivo principal do projeto vem assim: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Preparando seu ambiente com Spring </a:t>
            </a:r>
            <a:r>
              <a:rPr lang="pt-BR" sz="3200" dirty="0" err="1"/>
              <a:t>Initializr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2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pic>
        <p:nvPicPr>
          <p:cNvPr id="3075" name="Picture 3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7192888"/>
            <a:ext cx="8712967" cy="4104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65403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47350" y="568152"/>
            <a:ext cx="9153850" cy="847582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OBRIGADO POR LER ATÉ AQUI!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336104" y="2944416"/>
            <a:ext cx="4464496" cy="6336704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pt-BR" sz="2400" dirty="0" smtClean="0"/>
              <a:t>Este E-book foi gerado por IA (</a:t>
            </a:r>
            <a:r>
              <a:rPr lang="pt-BR" sz="2400" dirty="0" err="1" smtClean="0"/>
              <a:t>ChatGPT</a:t>
            </a:r>
            <a:r>
              <a:rPr lang="pt-BR" sz="2400" dirty="0" smtClean="0"/>
              <a:t>) e diagramado por um humano (eu mesmo, Léo Matias). O passo a passo se encontra no </a:t>
            </a:r>
            <a:r>
              <a:rPr lang="pt-BR" sz="2400" dirty="0" err="1" smtClean="0"/>
              <a:t>Github</a:t>
            </a:r>
            <a:r>
              <a:rPr lang="pt-BR" sz="2400" dirty="0" smtClean="0"/>
              <a:t> do professor da DIO.</a:t>
            </a:r>
            <a:r>
              <a:rPr lang="pt-BR" sz="2400" dirty="0"/>
              <a:t> O link para meu </a:t>
            </a:r>
            <a:r>
              <a:rPr lang="pt-BR" sz="2400" dirty="0" err="1"/>
              <a:t>Github</a:t>
            </a:r>
            <a:r>
              <a:rPr lang="pt-BR" sz="2400" dirty="0"/>
              <a:t> pessoal também se encontrará </a:t>
            </a:r>
            <a:r>
              <a:rPr lang="pt-BR" sz="2400" dirty="0" err="1" smtClean="0"/>
              <a:t>linkado</a:t>
            </a:r>
            <a:r>
              <a:rPr lang="pt-BR" sz="2400" dirty="0" smtClean="0"/>
              <a:t>.</a:t>
            </a:r>
          </a:p>
          <a:p>
            <a:pPr marL="0" indent="0" algn="just">
              <a:buNone/>
            </a:pPr>
            <a:endParaRPr lang="pt-BR" sz="2400" dirty="0"/>
          </a:p>
          <a:p>
            <a:pPr marL="0" indent="0" algn="just">
              <a:buNone/>
            </a:pPr>
            <a:r>
              <a:rPr lang="pt-BR" sz="2400" dirty="0" smtClean="0"/>
              <a:t>Esse conteúdo foi gerado com fins didáticos de construção, não foi realizado uma validação cuidadosa humana no conteúdo  e pode conter erros gerados por uma IA. Espero que tenham gostado, até mais!</a:t>
            </a: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480120" y="1520717"/>
            <a:ext cx="9121080" cy="584775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pt-BR" sz="3200" dirty="0" smtClean="0">
                <a:latin typeface="+mj-lt"/>
              </a:rPr>
              <a:t>E chega ao fim a nossa jornada estelar...</a:t>
            </a:r>
            <a:endParaRPr lang="pt-BR" sz="3200" dirty="0">
              <a:latin typeface="+mj-lt"/>
            </a:endParaRPr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50</a:t>
            </a:fld>
            <a:endParaRPr lang="pt-BR"/>
          </a:p>
        </p:txBody>
      </p:sp>
      <p:pic>
        <p:nvPicPr>
          <p:cNvPr id="9220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876199" y="3410570"/>
            <a:ext cx="4615853" cy="46158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ixaDeTexto 7"/>
          <p:cNvSpPr txBox="1"/>
          <p:nvPr/>
        </p:nvSpPr>
        <p:spPr>
          <a:xfrm>
            <a:off x="480120" y="9425136"/>
            <a:ext cx="8640960" cy="20159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 smtClean="0">
                <a:hlinkClick r:id="rId3"/>
              </a:rPr>
              <a:t>https</a:t>
            </a:r>
            <a:r>
              <a:rPr lang="en-US" dirty="0">
                <a:hlinkClick r:id="rId3"/>
              </a:rPr>
              <a:t>://</a:t>
            </a:r>
            <a:r>
              <a:rPr lang="en-US" dirty="0" smtClean="0">
                <a:hlinkClick r:id="rId3"/>
              </a:rPr>
              <a:t>github.com/felipeAguiarCode/prompts-recipe-to-create-a-ebook</a:t>
            </a:r>
            <a:endParaRPr lang="en-US" dirty="0" smtClean="0"/>
          </a:p>
          <a:p>
            <a:endParaRPr lang="en-US" dirty="0"/>
          </a:p>
          <a:p>
            <a:r>
              <a:rPr lang="en-US" dirty="0">
                <a:hlinkClick r:id="rId4"/>
              </a:rPr>
              <a:t>https://github.com/leomatiazzz</a:t>
            </a:r>
            <a:endParaRPr lang="en-US" dirty="0" smtClean="0"/>
          </a:p>
        </p:txBody>
      </p:sp>
      <p:pic>
        <p:nvPicPr>
          <p:cNvPr id="11266" name="Picture 2" descr="C:\Users\Leo\Downloads\25231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8522" y="8777064"/>
            <a:ext cx="1104156" cy="936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395765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Estrutura básica e boas práticas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A estrutura recomendada é baseada em camadas</a:t>
            </a:r>
            <a:r>
              <a:rPr lang="pt-BR" sz="2400" dirty="0" smtClean="0"/>
              <a:t>: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b="1" dirty="0" smtClean="0"/>
              <a:t>Funções</a:t>
            </a:r>
            <a:r>
              <a:rPr lang="pt-BR" sz="2400" b="1" dirty="0"/>
              <a:t>:</a:t>
            </a:r>
            <a:endParaRPr lang="pt-BR" sz="2400" dirty="0"/>
          </a:p>
          <a:p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controller</a:t>
            </a:r>
            <a:r>
              <a:rPr lang="pt-BR" sz="2400" dirty="0"/>
              <a:t>: lida com requisições HTTP</a:t>
            </a:r>
          </a:p>
          <a:p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service</a:t>
            </a:r>
            <a:r>
              <a:rPr lang="pt-BR" sz="2400" dirty="0"/>
              <a:t>: regras de negócio</a:t>
            </a:r>
          </a:p>
          <a:p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repository</a:t>
            </a:r>
            <a:r>
              <a:rPr lang="pt-BR" sz="2400" dirty="0"/>
              <a:t>: acesso ao banco de dados</a:t>
            </a:r>
          </a:p>
          <a:p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model</a:t>
            </a:r>
            <a:r>
              <a:rPr lang="pt-BR" sz="2400" dirty="0"/>
              <a:t>: entidades e </a:t>
            </a:r>
            <a:r>
              <a:rPr lang="pt-BR" sz="2400" dirty="0" err="1" smtClean="0"/>
              <a:t>DTOs</a:t>
            </a:r>
            <a:r>
              <a:rPr lang="pt-BR" sz="2400" dirty="0" smtClean="0"/>
              <a:t> (objetos </a:t>
            </a:r>
            <a:r>
              <a:rPr lang="pt-BR" sz="2400" dirty="0"/>
              <a:t>de transferência de </a:t>
            </a:r>
            <a:r>
              <a:rPr lang="pt-BR" sz="2400" dirty="0" smtClean="0"/>
              <a:t>dados)</a:t>
            </a:r>
          </a:p>
          <a:p>
            <a:endParaRPr lang="pt-BR" sz="2400" dirty="0"/>
          </a:p>
          <a:p>
            <a:pPr marL="0" indent="0">
              <a:buNone/>
            </a:pPr>
            <a:r>
              <a:rPr lang="pt-BR" sz="2400" dirty="0"/>
              <a:t>Organizar bem facilita a manutenção e testes.</a:t>
            </a:r>
          </a:p>
          <a:p>
            <a:pPr marL="0" indent="0">
              <a:buNone/>
            </a:pPr>
            <a:endParaRPr lang="pt-BR" sz="2400" dirty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Separando responsabilidades desde o início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3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28192" y="3836458"/>
            <a:ext cx="7416824" cy="332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2546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Criando suas primeiras rotas REST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Para criar um </a:t>
            </a:r>
            <a:r>
              <a:rPr lang="pt-BR" sz="2400" dirty="0" err="1"/>
              <a:t>endpoint</a:t>
            </a:r>
            <a:r>
              <a:rPr lang="pt-BR" sz="2400" dirty="0"/>
              <a:t>, usamos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RestController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</a:t>
            </a:r>
            <a:r>
              <a:rPr lang="pt-BR" sz="2400" dirty="0"/>
              <a:t>e mapeamos </a:t>
            </a:r>
            <a:r>
              <a:rPr lang="pt-BR" sz="2400" dirty="0" err="1"/>
              <a:t>URLs</a:t>
            </a:r>
            <a:r>
              <a:rPr lang="pt-BR" sz="2400" dirty="0"/>
              <a:t> com </a:t>
            </a:r>
            <a:r>
              <a:rPr lang="pt-BR" sz="2400" i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GetMapping</a:t>
            </a:r>
            <a:r>
              <a:rPr lang="pt-BR" sz="2400" dirty="0"/>
              <a:t>,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PostMapping</a:t>
            </a:r>
            <a:r>
              <a:rPr lang="pt-BR" sz="2400" dirty="0"/>
              <a:t>, etc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r>
              <a:rPr lang="pt-BR" sz="2400" dirty="0"/>
              <a:t>Agora, ao acessar </a:t>
            </a:r>
            <a:r>
              <a:rPr lang="pt-BR" sz="2400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hlinkClick r:id="rId2"/>
              </a:rPr>
              <a:t>http://localhost:8080/api/ola</a:t>
            </a:r>
            <a:r>
              <a:rPr lang="pt-BR" sz="2400" dirty="0"/>
              <a:t>, o navegador exibe "Olá, mundo!".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/>
              <a:t>Fazendo sua aplicação responder à web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4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7</a:t>
            </a:fld>
            <a:endParaRPr lang="pt-BR"/>
          </a:p>
        </p:txBody>
      </p:sp>
      <p:pic>
        <p:nvPicPr>
          <p:cNvPr id="5122" name="Picture 2" descr="C:\Users\Leo\Downloads\E-BOOK-FEITO-POR-LeoMatias.java (2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120" y="3952529"/>
            <a:ext cx="8640960" cy="40324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59243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>
                <a:latin typeface="Impact" pitchFamily="34" charset="0"/>
              </a:rPr>
              <a:t>E</a:t>
            </a:r>
            <a:r>
              <a:rPr lang="pt-BR" sz="4400" dirty="0" smtClean="0">
                <a:latin typeface="Impact" pitchFamily="34" charset="0"/>
              </a:rPr>
              <a:t>ntendendo a injeção de dependência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Spring Boot gerencia objetos para você. Basta anotar uma classe com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@Service </a:t>
            </a:r>
            <a:r>
              <a:rPr lang="pt-BR" sz="2400" dirty="0"/>
              <a:t>ou </a:t>
            </a:r>
            <a:r>
              <a:rPr lang="pt-BR" sz="2400" i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Component</a:t>
            </a:r>
            <a:r>
              <a:rPr lang="pt-BR" sz="2400" dirty="0"/>
              <a:t>, e usá-la com @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Autowired</a:t>
            </a:r>
            <a:r>
              <a:rPr lang="pt-BR" sz="2400" dirty="0"/>
              <a:t>.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Automatizando o uso de componentes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5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8</a:t>
            </a:fld>
            <a:endParaRPr lang="pt-BR"/>
          </a:p>
        </p:txBody>
      </p:sp>
      <p:pic>
        <p:nvPicPr>
          <p:cNvPr id="1026" name="Picture 2" descr="C:\Users\Leo\Downloads\E-BOOK-FEITO-POR-LeoMatias.java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92" y="7624936"/>
            <a:ext cx="7200799" cy="36004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7" name="Picture 3" descr="C:\Users\Leo\Downloads\E-BOOK-FEITO-POR-LeoMatias.java (1)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8193" y="3880521"/>
            <a:ext cx="7200800" cy="36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52143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40160" y="874912"/>
            <a:ext cx="8641080" cy="620353"/>
          </a:xfrm>
        </p:spPr>
        <p:txBody>
          <a:bodyPr>
            <a:normAutofit fontScale="90000"/>
          </a:bodyPr>
          <a:lstStyle/>
          <a:p>
            <a:pPr algn="l"/>
            <a:r>
              <a:rPr lang="pt-BR" sz="4400" dirty="0" smtClean="0">
                <a:latin typeface="Impact" pitchFamily="34" charset="0"/>
              </a:rPr>
              <a:t>Configurando o </a:t>
            </a:r>
            <a:r>
              <a:rPr lang="pt-BR" sz="4400" dirty="0" err="1" smtClean="0">
                <a:latin typeface="Impact" pitchFamily="34" charset="0"/>
              </a:rPr>
              <a:t>app</a:t>
            </a:r>
            <a:r>
              <a:rPr lang="pt-BR" sz="4400" dirty="0" smtClean="0">
                <a:latin typeface="Impact" pitchFamily="34" charset="0"/>
              </a:rPr>
              <a:t> com </a:t>
            </a:r>
            <a:r>
              <a:rPr lang="pt-BR" sz="4400" dirty="0" err="1" smtClean="0">
                <a:latin typeface="Impact" pitchFamily="34" charset="0"/>
              </a:rPr>
              <a:t>properties</a:t>
            </a:r>
            <a:r>
              <a:rPr lang="pt-BR" sz="1800" dirty="0" smtClean="0"/>
              <a:t/>
            </a:r>
            <a:br>
              <a:rPr lang="pt-BR" sz="1800" dirty="0" smtClean="0"/>
            </a:br>
            <a:endParaRPr lang="pt-BR" sz="1800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80120" y="2944416"/>
            <a:ext cx="8640960" cy="8448464"/>
          </a:xfr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>
            <a:normAutofit/>
          </a:bodyPr>
          <a:lstStyle/>
          <a:p>
            <a:pPr marL="0" indent="0">
              <a:buNone/>
            </a:pPr>
            <a:r>
              <a:rPr lang="pt-BR" sz="2400" dirty="0"/>
              <a:t>O Spring Boot usa o arquivo </a:t>
            </a:r>
            <a:r>
              <a:rPr lang="pt-BR" sz="2400" i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application.properties</a:t>
            </a:r>
            <a:r>
              <a:rPr lang="pt-BR" sz="2400" dirty="0"/>
              <a:t> para configurar o </a:t>
            </a:r>
            <a:r>
              <a:rPr lang="pt-BR" sz="2400" dirty="0" err="1"/>
              <a:t>app</a:t>
            </a:r>
            <a:r>
              <a:rPr lang="pt-BR" sz="2400" dirty="0" smtClean="0"/>
              <a:t>.</a:t>
            </a:r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r>
              <a:rPr lang="pt-BR" sz="2400" dirty="0"/>
              <a:t>Você pode:</a:t>
            </a:r>
          </a:p>
          <a:p>
            <a:r>
              <a:rPr lang="pt-BR" sz="2400" dirty="0"/>
              <a:t>Alterar a porta do servidor</a:t>
            </a:r>
          </a:p>
          <a:p>
            <a:r>
              <a:rPr lang="pt-BR" sz="2400" dirty="0"/>
              <a:t>Configurar acesso ao banco</a:t>
            </a:r>
          </a:p>
          <a:p>
            <a:r>
              <a:rPr lang="pt-BR" sz="2400" dirty="0"/>
              <a:t>Definir perfis (</a:t>
            </a:r>
            <a:r>
              <a:rPr lang="pt-BR" sz="2400" dirty="0" err="1"/>
              <a:t>dev</a:t>
            </a:r>
            <a:r>
              <a:rPr lang="pt-BR" sz="2400" dirty="0"/>
              <a:t>, </a:t>
            </a:r>
            <a:r>
              <a:rPr lang="pt-BR" sz="2400" dirty="0" err="1"/>
              <a:t>prod</a:t>
            </a:r>
            <a:r>
              <a:rPr lang="pt-BR" sz="2400" dirty="0"/>
              <a:t>, etc.)</a:t>
            </a:r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/>
          </a:p>
          <a:p>
            <a:pPr marL="0" indent="0">
              <a:buNone/>
            </a:pPr>
            <a:endParaRPr lang="pt-BR" sz="2400" dirty="0" smtClean="0"/>
          </a:p>
          <a:p>
            <a:pPr marL="0" indent="0">
              <a:buNone/>
            </a:pPr>
            <a:endParaRPr lang="pt-BR" sz="2400" dirty="0" smtClean="0"/>
          </a:p>
        </p:txBody>
      </p:sp>
      <p:sp>
        <p:nvSpPr>
          <p:cNvPr id="4" name="CaixaDeTexto 3"/>
          <p:cNvSpPr txBox="1"/>
          <p:nvPr/>
        </p:nvSpPr>
        <p:spPr>
          <a:xfrm>
            <a:off x="840160" y="1495265"/>
            <a:ext cx="8640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dirty="0" smtClean="0"/>
              <a:t>Centralizando configurações do projeto</a:t>
            </a:r>
            <a:endParaRPr lang="pt-BR" sz="3200" dirty="0">
              <a:latin typeface="+mj-lt"/>
            </a:endParaRPr>
          </a:p>
        </p:txBody>
      </p:sp>
      <p:sp>
        <p:nvSpPr>
          <p:cNvPr id="5" name="Retângulo 4"/>
          <p:cNvSpPr/>
          <p:nvPr/>
        </p:nvSpPr>
        <p:spPr>
          <a:xfrm>
            <a:off x="230308" y="0"/>
            <a:ext cx="249812" cy="2105492"/>
          </a:xfrm>
          <a:prstGeom prst="rect">
            <a:avLst/>
          </a:prstGeom>
          <a:gradFill flip="none" rotWithShape="1">
            <a:gsLst>
              <a:gs pos="90416">
                <a:srgbClr val="77A440"/>
              </a:gs>
              <a:gs pos="80000">
                <a:srgbClr val="92D050"/>
              </a:gs>
              <a:gs pos="0">
                <a:srgbClr val="92D050"/>
              </a:gs>
              <a:gs pos="59000">
                <a:schemeClr val="accent3">
                  <a:lumMod val="40000"/>
                  <a:lumOff val="60000"/>
                </a:schemeClr>
              </a:gs>
              <a:gs pos="100000">
                <a:schemeClr val="accent3">
                  <a:lumMod val="5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6"/>
          <p:cNvSpPr/>
          <p:nvPr/>
        </p:nvSpPr>
        <p:spPr>
          <a:xfrm>
            <a:off x="5520680" y="136104"/>
            <a:ext cx="384046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pt-BR" sz="2400" dirty="0" smtClean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CAPITULO </a:t>
            </a:r>
            <a:r>
              <a:rPr lang="pt-BR" sz="2400" dirty="0">
                <a:ln>
                  <a:solidFill>
                    <a:schemeClr val="bg1"/>
                  </a:solidFill>
                </a:ln>
                <a:solidFill>
                  <a:srgbClr val="012340"/>
                </a:solidFill>
                <a:effectLst>
                  <a:glow rad="101600">
                    <a:srgbClr val="00B050">
                      <a:alpha val="60000"/>
                    </a:srgbClr>
                  </a:glow>
                </a:effectLst>
                <a:latin typeface="8BIT WONDER" pitchFamily="2" charset="0"/>
              </a:rPr>
              <a:t>6</a:t>
            </a:r>
            <a:endParaRPr lang="pt-BR" sz="2400" dirty="0">
              <a:solidFill>
                <a:srgbClr val="012340"/>
              </a:solidFill>
              <a:effectLst>
                <a:glow rad="101600">
                  <a:srgbClr val="00B050">
                    <a:alpha val="60000"/>
                  </a:srgbClr>
                </a:glow>
              </a:effectLst>
            </a:endParaRP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smtClean="0"/>
              <a:t>SE TORNE UM MESTRE JEDI EM SPRING BOOT</a:t>
            </a:r>
            <a:endParaRPr lang="pt-BR"/>
          </a:p>
        </p:txBody>
      </p:sp>
      <p:sp>
        <p:nvSpPr>
          <p:cNvPr id="8" name="Espaço Reservado para Número de Slide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227825-FA7B-4B0A-8A87-EADE352B2959}" type="slidenum">
              <a:rPr lang="pt-BR" smtClean="0"/>
              <a:t>9</a:t>
            </a:fld>
            <a:endParaRPr lang="pt-BR"/>
          </a:p>
        </p:txBody>
      </p:sp>
      <p:pic>
        <p:nvPicPr>
          <p:cNvPr id="2051" name="Picture 3" descr="C:\Users\Leo\Downloads\properties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72208" y="3808512"/>
            <a:ext cx="7056784" cy="35283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4005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1061</TotalTime>
  <Words>2802</Words>
  <Application>Microsoft Office PowerPoint</Application>
  <PresentationFormat>Papel A3 (297x420 mm)</PresentationFormat>
  <Paragraphs>935</Paragraphs>
  <Slides>50</Slides>
  <Notes>1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50</vt:i4>
      </vt:variant>
    </vt:vector>
  </HeadingPairs>
  <TitlesOfParts>
    <vt:vector size="51" baseType="lpstr">
      <vt:lpstr>Tema do Office</vt:lpstr>
      <vt:lpstr>Apresentação do PowerPoint</vt:lpstr>
      <vt:lpstr>Introdução – A Nova Aliança Spring </vt:lpstr>
      <vt:lpstr> Fundamentos Iniciais v</vt:lpstr>
      <vt:lpstr>O que é Spring Boot e por que usar </vt:lpstr>
      <vt:lpstr>Criando seu primeiro projeto </vt:lpstr>
      <vt:lpstr>Estrutura básica e boas práticas </vt:lpstr>
      <vt:lpstr>Criando suas primeiras rotas REST </vt:lpstr>
      <vt:lpstr>Entendendo a injeção de dependência </vt:lpstr>
      <vt:lpstr>Configurando o app com properties </vt:lpstr>
      <vt:lpstr>Usando DevTools para atualização </vt:lpstr>
      <vt:lpstr>Empacotando e executando com .jar </vt:lpstr>
      <vt:lpstr> Persistência De Dados com  Spring Data JPA v</vt:lpstr>
      <vt:lpstr>Conectando a um banco de dados </vt:lpstr>
      <vt:lpstr>Criando entidades com @Entity e @Id </vt:lpstr>
      <vt:lpstr>Salvando e consultando dados </vt:lpstr>
      <vt:lpstr>Usando relacionamentos </vt:lpstr>
      <vt:lpstr>Paginação e ordenação com Pageable </vt:lpstr>
      <vt:lpstr>Paginação e ordenação com Pageable </vt:lpstr>
      <vt:lpstr> APIs Reais e Boas Práticas v</vt:lpstr>
      <vt:lpstr>Separando entidades de DTOs </vt:lpstr>
      <vt:lpstr>Validando dados com Bean Validation </vt:lpstr>
      <vt:lpstr>Tratando erros com @ControllerAdvice </vt:lpstr>
      <vt:lpstr>Documentando sua API  </vt:lpstr>
      <vt:lpstr> Segurança com Spring Security v</vt:lpstr>
      <vt:lpstr>Sobre a autenticação e autorização </vt:lpstr>
      <vt:lpstr>Protegendo rotas com roules </vt:lpstr>
      <vt:lpstr>JWT: Autenticação com tokens </vt:lpstr>
      <vt:lpstr>Segurança extra: CORS e CSRF </vt:lpstr>
      <vt:lpstr> Testes  e Qualidade de Código v</vt:lpstr>
      <vt:lpstr>Testes unitários com JUnit e Mockito </vt:lpstr>
      <vt:lpstr>Testes unitários com JUnit e Mockito </vt:lpstr>
      <vt:lpstr>Testando controllers </vt:lpstr>
      <vt:lpstr>Testando controllers </vt:lpstr>
      <vt:lpstr>Teste de repositórios em memória </vt:lpstr>
      <vt:lpstr>Teste de repositórios em memória </vt:lpstr>
      <vt:lpstr> Deploy e Produção v</vt:lpstr>
      <vt:lpstr>Preparando o app para produção </vt:lpstr>
      <vt:lpstr>Configurando perfis de ambiente </vt:lpstr>
      <vt:lpstr>Configurando perfis de ambiente </vt:lpstr>
      <vt:lpstr>Monitoramento com o Actuator </vt:lpstr>
      <vt:lpstr>Monitoramento com o Actuator </vt:lpstr>
      <vt:lpstr>Containerizando o app com o Docker </vt:lpstr>
      <vt:lpstr>Deploy na nuvem </vt:lpstr>
      <vt:lpstr>Deploy na nuvem </vt:lpstr>
      <vt:lpstr> Apêndices e  Extras v</vt:lpstr>
      <vt:lpstr>Boas práticas em aplicações </vt:lpstr>
      <vt:lpstr>Ferramentas úteis para o dia a dia </vt:lpstr>
      <vt:lpstr>Próximos passos para a glória </vt:lpstr>
      <vt:lpstr> AGRADECIMENTO v</vt:lpstr>
      <vt:lpstr>OBRIGADO POR LER ATÉ AQUI!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 padawan a jedi: dominando a arte do Spring</dc:title>
  <dc:creator>Léo Matias Araújo</dc:creator>
  <cp:keywords>Spring Boot</cp:keywords>
  <cp:lastModifiedBy>Leo</cp:lastModifiedBy>
  <cp:revision>63</cp:revision>
  <dcterms:created xsi:type="dcterms:W3CDTF">2025-07-22T00:59:18Z</dcterms:created>
  <dcterms:modified xsi:type="dcterms:W3CDTF">2025-07-27T05:18:07Z</dcterms:modified>
</cp:coreProperties>
</file>